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46"/>
  </p:notesMasterIdLst>
  <p:sldIdLst>
    <p:sldId id="256" r:id="rId2"/>
    <p:sldId id="313" r:id="rId3"/>
    <p:sldId id="271" r:id="rId4"/>
    <p:sldId id="373" r:id="rId5"/>
    <p:sldId id="317" r:id="rId6"/>
    <p:sldId id="374" r:id="rId7"/>
    <p:sldId id="379" r:id="rId8"/>
    <p:sldId id="341" r:id="rId9"/>
    <p:sldId id="342" r:id="rId10"/>
    <p:sldId id="383" r:id="rId11"/>
    <p:sldId id="385" r:id="rId12"/>
    <p:sldId id="353" r:id="rId13"/>
    <p:sldId id="343" r:id="rId14"/>
    <p:sldId id="344" r:id="rId15"/>
    <p:sldId id="345" r:id="rId16"/>
    <p:sldId id="380" r:id="rId17"/>
    <p:sldId id="358" r:id="rId18"/>
    <p:sldId id="360" r:id="rId19"/>
    <p:sldId id="359" r:id="rId20"/>
    <p:sldId id="368" r:id="rId21"/>
    <p:sldId id="386" r:id="rId22"/>
    <p:sldId id="357" r:id="rId23"/>
    <p:sldId id="381" r:id="rId24"/>
    <p:sldId id="375" r:id="rId25"/>
    <p:sldId id="376" r:id="rId26"/>
    <p:sldId id="377" r:id="rId27"/>
    <p:sldId id="348" r:id="rId28"/>
    <p:sldId id="378" r:id="rId29"/>
    <p:sldId id="346" r:id="rId30"/>
    <p:sldId id="369" r:id="rId31"/>
    <p:sldId id="352" r:id="rId32"/>
    <p:sldId id="370" r:id="rId33"/>
    <p:sldId id="363" r:id="rId34"/>
    <p:sldId id="382" r:id="rId35"/>
    <p:sldId id="334" r:id="rId36"/>
    <p:sldId id="384" r:id="rId37"/>
    <p:sldId id="272" r:id="rId38"/>
    <p:sldId id="276" r:id="rId39"/>
    <p:sldId id="336" r:id="rId40"/>
    <p:sldId id="340" r:id="rId41"/>
    <p:sldId id="338" r:id="rId42"/>
    <p:sldId id="354" r:id="rId43"/>
    <p:sldId id="372" r:id="rId44"/>
    <p:sldId id="371" r:id="rId45"/>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7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95" autoAdjust="0"/>
    <p:restoredTop sz="95033" autoAdjust="0"/>
  </p:normalViewPr>
  <p:slideViewPr>
    <p:cSldViewPr>
      <p:cViewPr varScale="1">
        <p:scale>
          <a:sx n="82" d="100"/>
          <a:sy n="82" d="100"/>
        </p:scale>
        <p:origin x="1517"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63" d="100"/>
        <a:sy n="16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1-0A0F-4F7D-8827-4A853D326FF2}"/>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3-0A0F-4F7D-8827-4A853D326FF2}"/>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5-0A0F-4F7D-8827-4A853D326FF2}"/>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7-0A0F-4F7D-8827-4A853D326FF2}"/>
              </c:ext>
            </c:extLst>
          </c:dPt>
          <c:cat>
            <c:strRef>
              <c:f>Hoja1!$G$17:$G$20</c:f>
              <c:strCache>
                <c:ptCount val="4"/>
                <c:pt idx="0">
                  <c:v>Científico-Técnológico /    TECDEF</c:v>
                </c:pt>
                <c:pt idx="1">
                  <c:v>Ciencias Sociales y Jurídicas / Técnicas de Mando</c:v>
                </c:pt>
                <c:pt idx="2">
                  <c:v>Procedimientos Defensa / TFG /  Módulos especialidad / Prácticas </c:v>
                </c:pt>
                <c:pt idx="3">
                  <c:v>Lengua Inglesa / 2º idioma</c:v>
                </c:pt>
              </c:strCache>
            </c:strRef>
          </c:cat>
          <c:val>
            <c:numRef>
              <c:f>Hoja1!$H$17:$H$20</c:f>
              <c:numCache>
                <c:formatCode>General</c:formatCode>
                <c:ptCount val="4"/>
                <c:pt idx="0">
                  <c:v>72</c:v>
                </c:pt>
                <c:pt idx="1">
                  <c:v>72</c:v>
                </c:pt>
                <c:pt idx="2">
                  <c:v>72</c:v>
                </c:pt>
                <c:pt idx="3">
                  <c:v>24</c:v>
                </c:pt>
              </c:numCache>
            </c:numRef>
          </c:val>
          <c:extLst>
            <c:ext xmlns:c16="http://schemas.microsoft.com/office/drawing/2014/chart" uri="{C3380CC4-5D6E-409C-BE32-E72D297353CC}">
              <c16:uniqueId val="{00000008-0A0F-4F7D-8827-4A853D326FF2}"/>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1º EDS CURSO 2025-2026</a:t>
            </a:r>
          </a:p>
        </c:rich>
      </c:tx>
      <c:layout>
        <c:manualLayout>
          <c:xMode val="edge"/>
          <c:yMode val="edge"/>
          <c:x val="0.38058186528174759"/>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manualLayout>
          <c:layoutTarget val="inner"/>
          <c:xMode val="edge"/>
          <c:yMode val="edge"/>
          <c:x val="4.7979475299993149E-2"/>
          <c:y val="0.12290669247384618"/>
          <c:w val="0.9267133703226289"/>
          <c:h val="0.77823092456292375"/>
        </c:manualLayout>
      </c:layout>
      <c:barChart>
        <c:barDir val="col"/>
        <c:grouping val="stacked"/>
        <c:varyColors val="0"/>
        <c:ser>
          <c:idx val="0"/>
          <c:order val="0"/>
          <c:tx>
            <c:strRef>
              <c:f>'1º EDS 25-26'!$C$56:$D$56</c:f>
              <c:strCache>
                <c:ptCount val="2"/>
                <c:pt idx="0">
                  <c:v>%  Aprobados Ev Cont </c:v>
                </c:pt>
              </c:strCache>
            </c:strRef>
          </c:tx>
          <c:spPr>
            <a:solidFill>
              <a:schemeClr val="accent1"/>
            </a:solidFill>
            <a:ln>
              <a:noFill/>
            </a:ln>
            <a:effectLst/>
          </c:spPr>
          <c:invertIfNegative val="0"/>
          <c:cat>
            <c:strRef>
              <c:f>'1º EDS 25-26'!$E$55:$N$55</c:f>
              <c:strCache>
                <c:ptCount val="10"/>
                <c:pt idx="0">
                  <c:v>MAT I</c:v>
                </c:pt>
                <c:pt idx="1">
                  <c:v>DER I</c:v>
                </c:pt>
                <c:pt idx="2">
                  <c:v>ILID</c:v>
                </c:pt>
                <c:pt idx="3">
                  <c:v>TECDEF I</c:v>
                </c:pt>
                <c:pt idx="4">
                  <c:v>PRODEF I</c:v>
                </c:pt>
                <c:pt idx="5">
                  <c:v>ING I</c:v>
                </c:pt>
                <c:pt idx="6">
                  <c:v>FMEC</c:v>
                </c:pt>
                <c:pt idx="7">
                  <c:v> FINF</c:v>
                </c:pt>
                <c:pt idx="8">
                  <c:v>ECO</c:v>
                </c:pt>
                <c:pt idx="9">
                  <c:v>HIS</c:v>
                </c:pt>
              </c:strCache>
            </c:strRef>
          </c:cat>
          <c:val>
            <c:numRef>
              <c:f>'1º EDS 25-26'!$E$56:$N$56</c:f>
              <c:numCache>
                <c:formatCode>0.0</c:formatCode>
                <c:ptCount val="10"/>
                <c:pt idx="0">
                  <c:v>79.937304075235105</c:v>
                </c:pt>
                <c:pt idx="1">
                  <c:v>100</c:v>
                </c:pt>
                <c:pt idx="2">
                  <c:v>99.371069182389931</c:v>
                </c:pt>
                <c:pt idx="3">
                  <c:v>97.53086419753086</c:v>
                </c:pt>
                <c:pt idx="4">
                  <c:v>98.432601880877741</c:v>
                </c:pt>
                <c:pt idx="5">
                  <c:v>95.222929936305732</c:v>
                </c:pt>
                <c:pt idx="6">
                  <c:v>59.77653631284916</c:v>
                </c:pt>
                <c:pt idx="7">
                  <c:v>74.683544303797461</c:v>
                </c:pt>
                <c:pt idx="8">
                  <c:v>99.363057324840767</c:v>
                </c:pt>
                <c:pt idx="9">
                  <c:v>94.043887147335425</c:v>
                </c:pt>
              </c:numCache>
            </c:numRef>
          </c:val>
          <c:extLst>
            <c:ext xmlns:c16="http://schemas.microsoft.com/office/drawing/2014/chart" uri="{C3380CC4-5D6E-409C-BE32-E72D297353CC}">
              <c16:uniqueId val="{00000000-48BF-435B-97E8-A01E3C010259}"/>
            </c:ext>
          </c:extLst>
        </c:ser>
        <c:ser>
          <c:idx val="1"/>
          <c:order val="1"/>
          <c:tx>
            <c:strRef>
              <c:f>'1º EDS 25-26'!$C$57:$D$57</c:f>
              <c:strCache>
                <c:ptCount val="2"/>
                <c:pt idx="0">
                  <c:v>% aprobados 1ª convocatoria</c:v>
                </c:pt>
              </c:strCache>
            </c:strRef>
          </c:tx>
          <c:spPr>
            <a:solidFill>
              <a:schemeClr val="accent2"/>
            </a:solidFill>
            <a:ln>
              <a:noFill/>
            </a:ln>
            <a:effectLst/>
          </c:spPr>
          <c:invertIfNegative val="0"/>
          <c:cat>
            <c:strRef>
              <c:f>'1º EDS 25-26'!$E$55:$N$55</c:f>
              <c:strCache>
                <c:ptCount val="10"/>
                <c:pt idx="0">
                  <c:v>MAT I</c:v>
                </c:pt>
                <c:pt idx="1">
                  <c:v>DER I</c:v>
                </c:pt>
                <c:pt idx="2">
                  <c:v>ILID</c:v>
                </c:pt>
                <c:pt idx="3">
                  <c:v>TECDEF I</c:v>
                </c:pt>
                <c:pt idx="4">
                  <c:v>PRODEF I</c:v>
                </c:pt>
                <c:pt idx="5">
                  <c:v>ING I</c:v>
                </c:pt>
                <c:pt idx="6">
                  <c:v>FMEC</c:v>
                </c:pt>
                <c:pt idx="7">
                  <c:v> FINF</c:v>
                </c:pt>
                <c:pt idx="8">
                  <c:v>ECO</c:v>
                </c:pt>
                <c:pt idx="9">
                  <c:v>HIS</c:v>
                </c:pt>
              </c:strCache>
            </c:strRef>
          </c:cat>
          <c:val>
            <c:numRef>
              <c:f>'1º EDS 25-26'!$E$57:$N$57</c:f>
              <c:numCache>
                <c:formatCode>0.0</c:formatCode>
                <c:ptCount val="10"/>
                <c:pt idx="0">
                  <c:v>10.658307210031353</c:v>
                </c:pt>
                <c:pt idx="1">
                  <c:v>0</c:v>
                </c:pt>
                <c:pt idx="2">
                  <c:v>0.62893081761006897</c:v>
                </c:pt>
                <c:pt idx="3">
                  <c:v>0.92592592592592382</c:v>
                </c:pt>
                <c:pt idx="4">
                  <c:v>0.62695924764891231</c:v>
                </c:pt>
                <c:pt idx="5">
                  <c:v>4.1401273885350349</c:v>
                </c:pt>
                <c:pt idx="6">
                  <c:v>9.2178770949720672</c:v>
                </c:pt>
                <c:pt idx="7">
                  <c:v>20.886075949367097</c:v>
                </c:pt>
                <c:pt idx="8">
                  <c:v>0.31745385726786424</c:v>
                </c:pt>
                <c:pt idx="9">
                  <c:v>3.761755485893417</c:v>
                </c:pt>
              </c:numCache>
            </c:numRef>
          </c:val>
          <c:extLst>
            <c:ext xmlns:c16="http://schemas.microsoft.com/office/drawing/2014/chart" uri="{C3380CC4-5D6E-409C-BE32-E72D297353CC}">
              <c16:uniqueId val="{00000001-48BF-435B-97E8-A01E3C010259}"/>
            </c:ext>
          </c:extLst>
        </c:ser>
        <c:ser>
          <c:idx val="3"/>
          <c:order val="2"/>
          <c:tx>
            <c:strRef>
              <c:f>'1º EDS 25-26'!$C$59:$D$59</c:f>
              <c:strCache>
                <c:ptCount val="2"/>
                <c:pt idx="0">
                  <c:v>% aprobados 2ª convocatoria</c:v>
                </c:pt>
              </c:strCache>
            </c:strRef>
          </c:tx>
          <c:spPr>
            <a:solidFill>
              <a:schemeClr val="accent4"/>
            </a:solidFill>
            <a:ln>
              <a:noFill/>
            </a:ln>
            <a:effectLst/>
          </c:spPr>
          <c:invertIfNegative val="0"/>
          <c:cat>
            <c:strRef>
              <c:f>'1º EDS 25-26'!$E$55:$N$55</c:f>
              <c:strCache>
                <c:ptCount val="10"/>
                <c:pt idx="0">
                  <c:v>MAT I</c:v>
                </c:pt>
                <c:pt idx="1">
                  <c:v>DER I</c:v>
                </c:pt>
                <c:pt idx="2">
                  <c:v>ILID</c:v>
                </c:pt>
                <c:pt idx="3">
                  <c:v>TECDEF I</c:v>
                </c:pt>
                <c:pt idx="4">
                  <c:v>PRODEF I</c:v>
                </c:pt>
                <c:pt idx="5">
                  <c:v>ING I</c:v>
                </c:pt>
                <c:pt idx="6">
                  <c:v>FMEC</c:v>
                </c:pt>
                <c:pt idx="7">
                  <c:v> FINF</c:v>
                </c:pt>
                <c:pt idx="8">
                  <c:v>ECO</c:v>
                </c:pt>
                <c:pt idx="9">
                  <c:v>HIS</c:v>
                </c:pt>
              </c:strCache>
            </c:strRef>
          </c:cat>
          <c:val>
            <c:numRef>
              <c:f>'1º EDS 25-26'!$E$59:$N$59</c:f>
              <c:numCache>
                <c:formatCode>0.0</c:formatCode>
                <c:ptCount val="10"/>
                <c:pt idx="0">
                  <c:v>3.1347962382445189</c:v>
                </c:pt>
                <c:pt idx="1">
                  <c:v>0</c:v>
                </c:pt>
                <c:pt idx="2">
                  <c:v>0</c:v>
                </c:pt>
                <c:pt idx="3">
                  <c:v>0.61728395061729202</c:v>
                </c:pt>
                <c:pt idx="4">
                  <c:v>0.94043887147334715</c:v>
                </c:pt>
                <c:pt idx="5">
                  <c:v>0.63694267515923286</c:v>
                </c:pt>
                <c:pt idx="6">
                  <c:v>12.011173184357546</c:v>
                </c:pt>
                <c:pt idx="7">
                  <c:v>2.5316455696202524</c:v>
                </c:pt>
                <c:pt idx="8">
                  <c:v>1.0174803117450892E-3</c:v>
                </c:pt>
                <c:pt idx="9">
                  <c:v>0.94825144776804393</c:v>
                </c:pt>
              </c:numCache>
            </c:numRef>
          </c:val>
          <c:extLst>
            <c:ext xmlns:c16="http://schemas.microsoft.com/office/drawing/2014/chart" uri="{C3380CC4-5D6E-409C-BE32-E72D297353CC}">
              <c16:uniqueId val="{00000002-48BF-435B-97E8-A01E3C010259}"/>
            </c:ext>
          </c:extLst>
        </c:ser>
        <c:dLbls>
          <c:showLegendKey val="0"/>
          <c:showVal val="0"/>
          <c:showCatName val="0"/>
          <c:showSerName val="0"/>
          <c:showPercent val="0"/>
          <c:showBubbleSize val="0"/>
        </c:dLbls>
        <c:gapWidth val="150"/>
        <c:overlap val="100"/>
        <c:axId val="1095790015"/>
        <c:axId val="1095784735"/>
      </c:barChart>
      <c:catAx>
        <c:axId val="1095790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095784735"/>
        <c:crosses val="autoZero"/>
        <c:auto val="1"/>
        <c:lblAlgn val="ctr"/>
        <c:lblOffset val="100"/>
        <c:noMultiLvlLbl val="0"/>
      </c:catAx>
      <c:valAx>
        <c:axId val="1095784735"/>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095790015"/>
        <c:crosses val="autoZero"/>
        <c:crossBetween val="between"/>
      </c:valAx>
      <c:spPr>
        <a:noFill/>
        <a:ln>
          <a:noFill/>
        </a:ln>
        <a:effectLst/>
      </c:spPr>
    </c:plotArea>
    <c:legend>
      <c:legendPos val="b"/>
      <c:layout>
        <c:manualLayout>
          <c:xMode val="edge"/>
          <c:yMode val="edge"/>
          <c:x val="0.1904291131909806"/>
          <c:y val="0.94699967391069273"/>
          <c:w val="0.61914177361803879"/>
          <c:h val="4.500032440951693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0.15456</cdr:x>
      <cdr:y>0.05841</cdr:y>
    </cdr:from>
    <cdr:to>
      <cdr:x>0.22631</cdr:x>
      <cdr:y>0.12303</cdr:y>
    </cdr:to>
    <cdr:sp macro="" textlink="">
      <cdr:nvSpPr>
        <cdr:cNvPr id="2" name="CuadroTexto 4">
          <a:extLst xmlns:a="http://schemas.openxmlformats.org/drawingml/2006/main">
            <a:ext uri="{FF2B5EF4-FFF2-40B4-BE49-F238E27FC236}">
              <a16:creationId xmlns:a16="http://schemas.microsoft.com/office/drawing/2014/main" id="{76335CC6-324D-D41A-1D56-D1B10657CF63}"/>
            </a:ext>
          </a:extLst>
        </cdr:cNvPr>
        <cdr:cNvSpPr txBox="1"/>
      </cdr:nvSpPr>
      <cdr:spPr>
        <a:xfrm xmlns:a="http://schemas.openxmlformats.org/drawingml/2006/main">
          <a:off x="1241020" y="278158"/>
          <a:ext cx="57606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cdr:txBody>
    </cdr:sp>
  </cdr:relSizeAnchor>
  <cdr:relSizeAnchor xmlns:cdr="http://schemas.openxmlformats.org/drawingml/2006/chartDrawing">
    <cdr:from>
      <cdr:x>0.2469</cdr:x>
      <cdr:y>0.05841</cdr:y>
    </cdr:from>
    <cdr:to>
      <cdr:x>0.31864</cdr:x>
      <cdr:y>0.12303</cdr:y>
    </cdr:to>
    <cdr:sp macro="" textlink="">
      <cdr:nvSpPr>
        <cdr:cNvPr id="3" name="CuadroTexto 4">
          <a:extLst xmlns:a="http://schemas.openxmlformats.org/drawingml/2006/main">
            <a:ext uri="{FF2B5EF4-FFF2-40B4-BE49-F238E27FC236}">
              <a16:creationId xmlns:a16="http://schemas.microsoft.com/office/drawing/2014/main" id="{42BD11E8-C216-9D22-C0DF-2AE940265AD1}"/>
            </a:ext>
          </a:extLst>
        </cdr:cNvPr>
        <cdr:cNvSpPr txBox="1"/>
      </cdr:nvSpPr>
      <cdr:spPr>
        <a:xfrm xmlns:a="http://schemas.openxmlformats.org/drawingml/2006/main">
          <a:off x="1982408" y="278159"/>
          <a:ext cx="57606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cdr:txBody>
    </cdr:sp>
  </cdr:relSizeAnchor>
  <cdr:relSizeAnchor xmlns:cdr="http://schemas.openxmlformats.org/drawingml/2006/chartDrawing">
    <cdr:from>
      <cdr:x>0.42826</cdr:x>
      <cdr:y>0.05841</cdr:y>
    </cdr:from>
    <cdr:to>
      <cdr:x>0.5</cdr:x>
      <cdr:y>0.12303</cdr:y>
    </cdr:to>
    <cdr:sp macro="" textlink="">
      <cdr:nvSpPr>
        <cdr:cNvPr id="4" name="CuadroTexto 4">
          <a:extLst xmlns:a="http://schemas.openxmlformats.org/drawingml/2006/main">
            <a:ext uri="{FF2B5EF4-FFF2-40B4-BE49-F238E27FC236}">
              <a16:creationId xmlns:a16="http://schemas.microsoft.com/office/drawing/2014/main" id="{CDACF822-2288-CF17-4AB2-F731B6577C92}"/>
            </a:ext>
          </a:extLst>
        </cdr:cNvPr>
        <cdr:cNvSpPr txBox="1"/>
      </cdr:nvSpPr>
      <cdr:spPr>
        <a:xfrm xmlns:a="http://schemas.openxmlformats.org/drawingml/2006/main">
          <a:off x="3438611" y="278159"/>
          <a:ext cx="57606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cdr:txBody>
    </cdr:sp>
  </cdr:relSizeAnchor>
  <cdr:relSizeAnchor xmlns:cdr="http://schemas.openxmlformats.org/drawingml/2006/chartDrawing">
    <cdr:from>
      <cdr:x>0.89525</cdr:x>
      <cdr:y>0.07304</cdr:y>
    </cdr:from>
    <cdr:to>
      <cdr:x>0.967</cdr:x>
      <cdr:y>0.13767</cdr:y>
    </cdr:to>
    <cdr:sp macro="" textlink="">
      <cdr:nvSpPr>
        <cdr:cNvPr id="5" name="CuadroTexto 4">
          <a:extLst xmlns:a="http://schemas.openxmlformats.org/drawingml/2006/main">
            <a:ext uri="{FF2B5EF4-FFF2-40B4-BE49-F238E27FC236}">
              <a16:creationId xmlns:a16="http://schemas.microsoft.com/office/drawing/2014/main" id="{CDACF822-2288-CF17-4AB2-F731B6577C92}"/>
            </a:ext>
          </a:extLst>
        </cdr:cNvPr>
        <cdr:cNvSpPr txBox="1"/>
      </cdr:nvSpPr>
      <cdr:spPr>
        <a:xfrm xmlns:a="http://schemas.openxmlformats.org/drawingml/2006/main">
          <a:off x="7188288" y="347864"/>
          <a:ext cx="57606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lang="es-ES" sz="1400" b="1" dirty="0">
              <a:solidFill>
                <a:prstClr val="black"/>
              </a:solidFill>
              <a:latin typeface="Myriad Pro"/>
              <a:cs typeface="Myriad Pro"/>
            </a:rPr>
            <a:t>98,1</a:t>
          </a:r>
          <a:endParaRPr kumimoji="0" lang="es-ES" sz="1400" b="1" i="0" u="none" strike="noStrike" kern="1200" cap="none" spc="0" normalizeH="0" baseline="0" noProof="0" dirty="0">
            <a:ln>
              <a:noFill/>
            </a:ln>
            <a:solidFill>
              <a:prstClr val="black"/>
            </a:solidFill>
            <a:effectLst/>
            <a:uLnTx/>
            <a:uFillTx/>
            <a:latin typeface="Myriad Pro"/>
            <a:ea typeface="+mn-ea"/>
            <a:cs typeface="Myriad Pro"/>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2945659" cy="496331"/>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4" y="1"/>
            <a:ext cx="2945659" cy="496331"/>
          </a:xfrm>
          <a:prstGeom prst="rect">
            <a:avLst/>
          </a:prstGeom>
        </p:spPr>
        <p:txBody>
          <a:bodyPr vert="horz" lIns="91440" tIns="45720" rIns="91440" bIns="45720" rtlCol="0"/>
          <a:lstStyle>
            <a:lvl1pPr algn="r">
              <a:defRPr sz="1200"/>
            </a:lvl1pPr>
          </a:lstStyle>
          <a:p>
            <a:fld id="{48B2E84A-B634-5446-9DD9-4007734AECA9}" type="datetimeFigureOut">
              <a:rPr lang="es-ES" smtClean="0"/>
              <a:t>06/09/2026</a:t>
            </a:fld>
            <a:endParaRPr lang="es-ES"/>
          </a:p>
        </p:txBody>
      </p:sp>
      <p:sp>
        <p:nvSpPr>
          <p:cNvPr id="4" name="Marcador de imagen d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15153"/>
            <a:ext cx="5438140" cy="4466988"/>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1" y="9428584"/>
            <a:ext cx="2945659" cy="496331"/>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4" y="9428584"/>
            <a:ext cx="2945659" cy="496331"/>
          </a:xfrm>
          <a:prstGeom prst="rect">
            <a:avLst/>
          </a:prstGeom>
        </p:spPr>
        <p:txBody>
          <a:bodyPr vert="horz" lIns="91440" tIns="45720" rIns="91440" bIns="45720" rtlCol="0" anchor="b"/>
          <a:lstStyle>
            <a:lvl1pPr algn="r">
              <a:defRPr sz="1200"/>
            </a:lvl1pPr>
          </a:lstStyle>
          <a:p>
            <a:fld id="{6B18855B-3A54-CC4D-AA2B-EC7C007074FD}" type="slidenum">
              <a:rPr lang="es-ES" smtClean="0"/>
              <a:t>‹Nº›</a:t>
            </a:fld>
            <a:endParaRPr lang="es-ES"/>
          </a:p>
        </p:txBody>
      </p:sp>
    </p:spTree>
    <p:extLst>
      <p:ext uri="{BB962C8B-B14F-4D97-AF65-F5344CB8AC3E}">
        <p14:creationId xmlns:p14="http://schemas.microsoft.com/office/powerpoint/2010/main" val="17106018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EEES Espacio Europeo de Educación Superior</a:t>
            </a:r>
          </a:p>
          <a:p>
            <a:r>
              <a:rPr lang="es-ES" dirty="0"/>
              <a:t>abreviatura de ECTS  </a:t>
            </a:r>
            <a:r>
              <a:rPr lang="es-ES" b="1" i="1" dirty="0" err="1"/>
              <a:t>European</a:t>
            </a:r>
            <a:r>
              <a:rPr lang="es-ES" b="1" i="1" dirty="0"/>
              <a:t> </a:t>
            </a:r>
            <a:r>
              <a:rPr lang="es-ES" b="1" i="1" dirty="0" err="1"/>
              <a:t>Credit</a:t>
            </a:r>
            <a:r>
              <a:rPr lang="es-ES" b="1" i="1" dirty="0"/>
              <a:t> Transfer </a:t>
            </a:r>
            <a:r>
              <a:rPr lang="es-ES" b="1" i="1" dirty="0" err="1"/>
              <a:t>System</a:t>
            </a:r>
            <a:r>
              <a:rPr lang="es-ES" dirty="0"/>
              <a:t> </a:t>
            </a:r>
          </a:p>
          <a:p>
            <a:r>
              <a:rPr lang="es-ES" dirty="0"/>
              <a:t>Bolonia 1999</a:t>
            </a:r>
          </a:p>
          <a:p>
            <a:r>
              <a:rPr lang="es-ES" b="1" dirty="0"/>
              <a:t>ECTS </a:t>
            </a:r>
            <a:r>
              <a:rPr lang="es-ES" b="1" dirty="0" err="1"/>
              <a:t>European</a:t>
            </a:r>
            <a:r>
              <a:rPr lang="es-ES" b="1" dirty="0"/>
              <a:t> </a:t>
            </a:r>
            <a:r>
              <a:rPr lang="es-ES" b="1" dirty="0" err="1"/>
              <a:t>Credit</a:t>
            </a:r>
            <a:r>
              <a:rPr lang="es-ES" b="1" dirty="0"/>
              <a:t> Transfer </a:t>
            </a:r>
            <a:r>
              <a:rPr lang="es-ES" b="1" dirty="0" err="1"/>
              <a:t>System</a:t>
            </a:r>
            <a:endParaRPr lang="es-ES" b="1" dirty="0"/>
          </a:p>
          <a:p>
            <a:r>
              <a:rPr lang="es-ES" dirty="0"/>
              <a:t>Es un sistema que permite medir el trabajo que deben realizar los estudiantes para la adquisición de los conocimientos, capacidades, y destrezas necesarias para superar las diferentes materias de su plan de estudios.</a:t>
            </a:r>
            <a:br>
              <a:rPr lang="es-ES" dirty="0"/>
            </a:br>
            <a:br>
              <a:rPr lang="es-ES" dirty="0"/>
            </a:br>
            <a:r>
              <a:rPr lang="es-ES" dirty="0"/>
              <a:t>La actividad de estudio (entre 25 y 30 horas por crédito), incluye el tiempo dedicado a las horas lectivas, horas de estudio, tutorías, seminarios, trabajos, prácticas o proyectos, así como las exigidas para la preparación y realización de exámenes y </a:t>
            </a:r>
            <a:r>
              <a:rPr lang="es-ES" dirty="0" err="1"/>
              <a:t>evalulaciones</a:t>
            </a:r>
            <a:r>
              <a:rPr lang="es-ES" dirty="0"/>
              <a:t>.</a:t>
            </a:r>
          </a:p>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6</a:t>
            </a:fld>
            <a:endParaRPr lang="es-ES"/>
          </a:p>
        </p:txBody>
      </p:sp>
    </p:spTree>
    <p:extLst>
      <p:ext uri="{BB962C8B-B14F-4D97-AF65-F5344CB8AC3E}">
        <p14:creationId xmlns:p14="http://schemas.microsoft.com/office/powerpoint/2010/main" val="598998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8</a:t>
            </a:fld>
            <a:endParaRPr lang="es-ES"/>
          </a:p>
        </p:txBody>
      </p:sp>
    </p:spTree>
    <p:extLst>
      <p:ext uri="{BB962C8B-B14F-4D97-AF65-F5344CB8AC3E}">
        <p14:creationId xmlns:p14="http://schemas.microsoft.com/office/powerpoint/2010/main" val="351084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14</a:t>
            </a:fld>
            <a:endParaRPr lang="es-ES" dirty="0"/>
          </a:p>
        </p:txBody>
      </p:sp>
    </p:spTree>
    <p:extLst>
      <p:ext uri="{BB962C8B-B14F-4D97-AF65-F5344CB8AC3E}">
        <p14:creationId xmlns:p14="http://schemas.microsoft.com/office/powerpoint/2010/main" val="1004145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15</a:t>
            </a:fld>
            <a:endParaRPr lang="es-ES" dirty="0"/>
          </a:p>
        </p:txBody>
      </p:sp>
    </p:spTree>
    <p:extLst>
      <p:ext uri="{BB962C8B-B14F-4D97-AF65-F5344CB8AC3E}">
        <p14:creationId xmlns:p14="http://schemas.microsoft.com/office/powerpoint/2010/main" val="62819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26</a:t>
            </a:fld>
            <a:endParaRPr lang="es-ES"/>
          </a:p>
        </p:txBody>
      </p:sp>
    </p:spTree>
    <p:extLst>
      <p:ext uri="{BB962C8B-B14F-4D97-AF65-F5344CB8AC3E}">
        <p14:creationId xmlns:p14="http://schemas.microsoft.com/office/powerpoint/2010/main" val="3063561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29</a:t>
            </a:fld>
            <a:endParaRPr lang="es-ES"/>
          </a:p>
        </p:txBody>
      </p:sp>
    </p:spTree>
    <p:extLst>
      <p:ext uri="{BB962C8B-B14F-4D97-AF65-F5344CB8AC3E}">
        <p14:creationId xmlns:p14="http://schemas.microsoft.com/office/powerpoint/2010/main" val="824604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6165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738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A00BFFF-1F81-454F-B591-73DDB6FE7475}" type="slidenum">
              <a:rPr lang="es-ES"/>
              <a:pPr>
                <a:defRPr/>
              </a:pPr>
              <a:t>‹Nº›</a:t>
            </a:fld>
            <a:endParaRPr lang="es-ES"/>
          </a:p>
        </p:txBody>
      </p:sp>
    </p:spTree>
    <p:extLst>
      <p:ext uri="{BB962C8B-B14F-4D97-AF65-F5344CB8AC3E}">
        <p14:creationId xmlns:p14="http://schemas.microsoft.com/office/powerpoint/2010/main" val="337934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6AC002DA-F38E-4046-946A-2DA43550F2D9}" type="slidenum">
              <a:rPr lang="es-ES"/>
              <a:pPr/>
              <a:t>‹Nº›</a:t>
            </a:fld>
            <a:endParaRPr lang="es-ES"/>
          </a:p>
        </p:txBody>
      </p:sp>
    </p:spTree>
    <p:extLst>
      <p:ext uri="{BB962C8B-B14F-4D97-AF65-F5344CB8AC3E}">
        <p14:creationId xmlns:p14="http://schemas.microsoft.com/office/powerpoint/2010/main" val="20250669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5" descr="Presentación CUD pagina maest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8" y="0"/>
            <a:ext cx="9158288" cy="686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01840"/>
      </p:ext>
    </p:extLst>
  </p:cSld>
  <p:clrMap bg1="lt1" tx1="dk1" bg2="lt2" tx2="dk2" accent1="accent1" accent2="accent2" accent3="accent3" accent4="accent4" accent5="accent5" accent6="accent6" hlink="hlink" folHlink="folHlink"/>
  <p:sldLayoutIdLst>
    <p:sldLayoutId id="2147483686" r:id="rId1"/>
    <p:sldLayoutId id="2147483689" r:id="rId2"/>
    <p:sldLayoutId id="2147483690" r:id="rId3"/>
    <p:sldLayoutId id="2147483691"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hyperlink" Target="https://regtel.unizar.e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identidad.unizar.es/identidad/ide900autoRegistro.faces"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identidad.unizar.es/identidad/ide902recuperarContrasena.faces" TargetMode="External"/><Relationship Id="rId2" Type="http://schemas.openxmlformats.org/officeDocument/2006/relationships/hyperlink" Target="https://cud-agm.es/alumnos/secretaria-academica/matricula"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hyperlink" Target="mailto:acacudez@unizar.es"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descr="Presentación CUD_inicio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588"/>
            <a:ext cx="9180512" cy="68869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2 CuadroTexto"/>
          <p:cNvSpPr txBox="1"/>
          <p:nvPr/>
        </p:nvSpPr>
        <p:spPr>
          <a:xfrm>
            <a:off x="971600" y="642278"/>
            <a:ext cx="7560840" cy="2800767"/>
          </a:xfrm>
          <a:prstGeom prst="rect">
            <a:avLst/>
          </a:prstGeom>
          <a:noFill/>
        </p:spPr>
        <p:txBody>
          <a:bodyPr wrap="square" rtlCol="0">
            <a:spAutoFit/>
          </a:bodyPr>
          <a:lstStyle/>
          <a:p>
            <a:pPr algn="ctr"/>
            <a:r>
              <a:rPr lang="es-ES" sz="4400" b="1" dirty="0">
                <a:solidFill>
                  <a:schemeClr val="bg1"/>
                </a:solidFill>
                <a:latin typeface="Times New Roman" panose="02020603050405020304" pitchFamily="18" charset="0"/>
                <a:cs typeface="Times New Roman" panose="02020603050405020304" pitchFamily="18" charset="0"/>
              </a:rPr>
              <a:t>INFORMACIÓN INICIAL CURSO 2026-27</a:t>
            </a:r>
          </a:p>
          <a:p>
            <a:pPr algn="ctr"/>
            <a:endParaRPr lang="es-ES" sz="4400" b="1" dirty="0">
              <a:solidFill>
                <a:schemeClr val="bg1"/>
              </a:solidFill>
              <a:latin typeface="Times New Roman" panose="02020603050405020304" pitchFamily="18" charset="0"/>
              <a:cs typeface="Times New Roman" panose="02020603050405020304" pitchFamily="18" charset="0"/>
            </a:endParaRPr>
          </a:p>
          <a:p>
            <a:pPr algn="ctr"/>
            <a:r>
              <a:rPr lang="es-ES" sz="4400" b="1" dirty="0">
                <a:solidFill>
                  <a:schemeClr val="bg1"/>
                </a:solidFill>
                <a:latin typeface="Times New Roman" panose="02020603050405020304" pitchFamily="18" charset="0"/>
                <a:cs typeface="Times New Roman" panose="02020603050405020304" pitchFamily="18" charset="0"/>
              </a:rPr>
              <a:t>ALUMNOS 1º EDS</a:t>
            </a:r>
          </a:p>
        </p:txBody>
      </p:sp>
      <p:sp>
        <p:nvSpPr>
          <p:cNvPr id="4" name="Rectangle 7"/>
          <p:cNvSpPr>
            <a:spLocks noChangeArrowheads="1"/>
          </p:cNvSpPr>
          <p:nvPr/>
        </p:nvSpPr>
        <p:spPr bwMode="auto">
          <a:xfrm>
            <a:off x="5644859" y="5805264"/>
            <a:ext cx="3528392" cy="7294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50000"/>
              </a:spcBef>
              <a:buFontTx/>
              <a:buNone/>
            </a:pPr>
            <a:r>
              <a:rPr lang="es-ES" altLang="es-ES" sz="1800" u="none" dirty="0">
                <a:solidFill>
                  <a:schemeClr val="bg1"/>
                </a:solidFill>
                <a:latin typeface="Times New Roman" panose="02020603050405020304" pitchFamily="18" charset="0"/>
                <a:cs typeface="Times New Roman" panose="02020603050405020304" pitchFamily="18" charset="0"/>
              </a:rPr>
              <a:t> </a:t>
            </a:r>
          </a:p>
          <a:p>
            <a:pPr eaLnBrk="1" hangingPunct="1">
              <a:lnSpc>
                <a:spcPct val="90000"/>
              </a:lnSpc>
              <a:spcBef>
                <a:spcPct val="50000"/>
              </a:spcBef>
              <a:buFontTx/>
              <a:buNone/>
            </a:pPr>
            <a:r>
              <a:rPr lang="es-ES" altLang="es-ES" sz="1800" dirty="0">
                <a:solidFill>
                  <a:schemeClr val="bg1"/>
                </a:solidFill>
                <a:latin typeface="Times New Roman" panose="02020603050405020304" pitchFamily="18" charset="0"/>
                <a:cs typeface="Times New Roman" panose="02020603050405020304" pitchFamily="18" charset="0"/>
              </a:rPr>
              <a:t>Zaragoza, 7 de septiembre de 2026</a:t>
            </a:r>
            <a:endParaRPr lang="es-ES" altLang="es-ES" sz="1800" u="none"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020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354" y="10714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Reglamento de Normas de Evaluación del Aprendizaje: </a:t>
            </a:r>
          </a:p>
        </p:txBody>
      </p:sp>
      <p:sp>
        <p:nvSpPr>
          <p:cNvPr id="4" name="Rectángulo 3"/>
          <p:cNvSpPr/>
          <p:nvPr/>
        </p:nvSpPr>
        <p:spPr>
          <a:xfrm>
            <a:off x="589570" y="1951966"/>
            <a:ext cx="8136904" cy="2800767"/>
          </a:xfrm>
          <a:prstGeom prst="rect">
            <a:avLst/>
          </a:prstGeom>
        </p:spPr>
        <p:txBody>
          <a:bodyPr wrap="square">
            <a:spAutoFit/>
          </a:bodyPr>
          <a:lstStyle/>
          <a:p>
            <a:pPr marL="285750" indent="-285750" algn="just">
              <a:buFont typeface="Wingdings" panose="05000000000000000000" pitchFamily="2" charset="2"/>
              <a:buChar char="Ø"/>
            </a:pPr>
            <a:r>
              <a:rPr lang="es-ES" sz="1600" dirty="0"/>
              <a:t>Periodo de evaluaciones definido por la Subsecretaria de Defensa y publicado en BOD: Resolución 455/09945/26 BOD núm. 130 de 7 de julio de 2026.</a:t>
            </a:r>
          </a:p>
          <a:p>
            <a:pPr marL="285750" indent="-285750" algn="just">
              <a:buFont typeface="Wingdings" panose="05000000000000000000" pitchFamily="2" charset="2"/>
              <a:buChar char="Ø"/>
            </a:pPr>
            <a:r>
              <a:rPr lang="es-ES" sz="1600" dirty="0"/>
              <a:t>2 convocatorias por curso: 1ª convocatoria (evaluación continua / prueba global de 1º convocatoria) + 2ª convocatoria. Guía Docente y calendario de exámenes.</a:t>
            </a:r>
          </a:p>
          <a:p>
            <a:pPr marL="285750" indent="-285750" algn="just">
              <a:buFont typeface="Wingdings" panose="05000000000000000000" pitchFamily="2" charset="2"/>
              <a:buChar char="Ø"/>
            </a:pPr>
            <a:r>
              <a:rPr lang="es-ES" sz="1600" dirty="0"/>
              <a:t>Calificaciones: Suspenso: 0-4,9; Aprobado: 5-6,9; Notable: 7-8,9 y Sobresaliente: 9-10 Matrícula de Honor Mayor de 9 y no más de un 5% por Sección a propuesta del profesor.</a:t>
            </a:r>
          </a:p>
          <a:p>
            <a:pPr marL="285750" indent="-285750" algn="just">
              <a:buFont typeface="Wingdings" panose="05000000000000000000" pitchFamily="2" charset="2"/>
              <a:buChar char="Ø"/>
            </a:pPr>
            <a:r>
              <a:rPr lang="es-ES" sz="1600" dirty="0"/>
              <a:t>Calificaciones de Evaluación continua: Moodle. Suspensos o aprobados deseen subir nota a prueba global 1ª convocatoria. Tras los exámenes de cargan en SIGMA (aprobados en EC + presentados a PG de 1ª convocatoria.</a:t>
            </a:r>
          </a:p>
          <a:p>
            <a:pPr marL="285750" indent="-285750" algn="just">
              <a:buFont typeface="Wingdings" panose="05000000000000000000" pitchFamily="2" charset="2"/>
              <a:buChar char="Ø"/>
            </a:pPr>
            <a:endParaRPr lang="es-ES" altLang="es-ES" sz="1600" dirty="0">
              <a:latin typeface="CIDFont+F2"/>
            </a:endParaRPr>
          </a:p>
          <a:p>
            <a:pPr marL="285750" indent="-285750" algn="just">
              <a:buFont typeface="Wingdings" panose="05000000000000000000" pitchFamily="2" charset="2"/>
              <a:buChar char="Ø"/>
            </a:pPr>
            <a:endParaRPr lang="es-ES" sz="1600" dirty="0"/>
          </a:p>
        </p:txBody>
      </p:sp>
      <p:pic>
        <p:nvPicPr>
          <p:cNvPr id="5" name="Imagen 4"/>
          <p:cNvPicPr>
            <a:picLocks noChangeAspect="1"/>
          </p:cNvPicPr>
          <p:nvPr/>
        </p:nvPicPr>
        <p:blipFill>
          <a:blip r:embed="rId2"/>
          <a:stretch>
            <a:fillRect/>
          </a:stretch>
        </p:blipFill>
        <p:spPr>
          <a:xfrm>
            <a:off x="5220072" y="110449"/>
            <a:ext cx="3743268" cy="1079086"/>
          </a:xfrm>
          <a:prstGeom prst="rect">
            <a:avLst/>
          </a:prstGeom>
        </p:spPr>
      </p:pic>
      <p:sp>
        <p:nvSpPr>
          <p:cNvPr id="3" name="Rectángulo 2">
            <a:extLst>
              <a:ext uri="{FF2B5EF4-FFF2-40B4-BE49-F238E27FC236}">
                <a16:creationId xmlns:a16="http://schemas.microsoft.com/office/drawing/2014/main" id="{7B5BF3BE-61A8-FCC9-5507-53414006F4F7}"/>
              </a:ext>
            </a:extLst>
          </p:cNvPr>
          <p:cNvSpPr/>
          <p:nvPr/>
        </p:nvSpPr>
        <p:spPr>
          <a:xfrm>
            <a:off x="220847" y="1542473"/>
            <a:ext cx="772684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Convocatorias, pruebas de evaluación, calificaciones: </a:t>
            </a:r>
          </a:p>
        </p:txBody>
      </p:sp>
      <p:sp>
        <p:nvSpPr>
          <p:cNvPr id="6" name="Rectángulo 5">
            <a:extLst>
              <a:ext uri="{FF2B5EF4-FFF2-40B4-BE49-F238E27FC236}">
                <a16:creationId xmlns:a16="http://schemas.microsoft.com/office/drawing/2014/main" id="{7D2A992B-E0E2-B6C6-8D0F-D61C553F31C2}"/>
              </a:ext>
            </a:extLst>
          </p:cNvPr>
          <p:cNvSpPr/>
          <p:nvPr/>
        </p:nvSpPr>
        <p:spPr>
          <a:xfrm>
            <a:off x="220847" y="4293096"/>
            <a:ext cx="772684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Revisión de calificaciones: </a:t>
            </a:r>
          </a:p>
        </p:txBody>
      </p:sp>
      <p:sp>
        <p:nvSpPr>
          <p:cNvPr id="7" name="Rectángulo 6">
            <a:extLst>
              <a:ext uri="{FF2B5EF4-FFF2-40B4-BE49-F238E27FC236}">
                <a16:creationId xmlns:a16="http://schemas.microsoft.com/office/drawing/2014/main" id="{69DAC477-D763-C6A3-7C9C-1BC98BEC5C68}"/>
              </a:ext>
            </a:extLst>
          </p:cNvPr>
          <p:cNvSpPr/>
          <p:nvPr/>
        </p:nvSpPr>
        <p:spPr>
          <a:xfrm>
            <a:off x="589570" y="4762116"/>
            <a:ext cx="8136904" cy="1077218"/>
          </a:xfrm>
          <a:prstGeom prst="rect">
            <a:avLst/>
          </a:prstGeom>
        </p:spPr>
        <p:txBody>
          <a:bodyPr wrap="square">
            <a:spAutoFit/>
          </a:bodyPr>
          <a:lstStyle/>
          <a:p>
            <a:pPr marL="285750" indent="-285750" algn="just">
              <a:buFont typeface="Wingdings" panose="05000000000000000000" pitchFamily="2" charset="2"/>
              <a:buChar char="Ø"/>
            </a:pPr>
            <a:r>
              <a:rPr lang="es-ES" altLang="es-ES" sz="1600" dirty="0">
                <a:latin typeface="CIDFont+F2"/>
              </a:rPr>
              <a:t>Revisión ante el profesor responsable: Revisión en los 7 días siguientes a la publicación de notas. Contra el resultado de la revisión alumno puede elevar reclamación motivada al Director del CUD (Tribunal de revisión 3 días lectivos) y ante esta a la Rectora de UNIZAR.</a:t>
            </a:r>
          </a:p>
          <a:p>
            <a:pPr marL="285750" indent="-285750" algn="just">
              <a:buFont typeface="Wingdings" panose="05000000000000000000" pitchFamily="2" charset="2"/>
              <a:buChar char="Ø"/>
            </a:pPr>
            <a:endParaRPr lang="es-ES" sz="1600" dirty="0"/>
          </a:p>
        </p:txBody>
      </p:sp>
      <p:pic>
        <p:nvPicPr>
          <p:cNvPr id="8" name="Imagen 7">
            <a:extLst>
              <a:ext uri="{FF2B5EF4-FFF2-40B4-BE49-F238E27FC236}">
                <a16:creationId xmlns:a16="http://schemas.microsoft.com/office/drawing/2014/main" id="{A5018597-7EBE-5C8D-8ADD-E7C49BEAB6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660" y="208838"/>
            <a:ext cx="2211087" cy="481371"/>
          </a:xfrm>
          <a:prstGeom prst="rect">
            <a:avLst/>
          </a:prstGeom>
        </p:spPr>
      </p:pic>
    </p:spTree>
    <p:extLst>
      <p:ext uri="{BB962C8B-B14F-4D97-AF65-F5344CB8AC3E}">
        <p14:creationId xmlns:p14="http://schemas.microsoft.com/office/powerpoint/2010/main" val="2014928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354" y="10714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Exámenes, pruebas de evaluación. Normas</a:t>
            </a:r>
          </a:p>
        </p:txBody>
      </p:sp>
      <p:sp>
        <p:nvSpPr>
          <p:cNvPr id="4" name="Rectángulo 3"/>
          <p:cNvSpPr/>
          <p:nvPr/>
        </p:nvSpPr>
        <p:spPr>
          <a:xfrm>
            <a:off x="589570" y="1951966"/>
            <a:ext cx="8136904" cy="2800767"/>
          </a:xfrm>
          <a:prstGeom prst="rect">
            <a:avLst/>
          </a:prstGeom>
        </p:spPr>
        <p:txBody>
          <a:bodyPr wrap="square">
            <a:spAutoFit/>
          </a:bodyPr>
          <a:lstStyle/>
          <a:p>
            <a:pPr marL="285750" indent="-285750" algn="just">
              <a:buFont typeface="Wingdings" panose="05000000000000000000" pitchFamily="2" charset="2"/>
              <a:buChar char="Ø"/>
            </a:pPr>
            <a:r>
              <a:rPr lang="es-ES" sz="1600" dirty="0"/>
              <a:t>No se permite llevar al examen </a:t>
            </a:r>
            <a:r>
              <a:rPr lang="es-ES" sz="1600" b="1" dirty="0"/>
              <a:t>ningún dispositivo electrónico incluidos relojes inteligentes</a:t>
            </a:r>
            <a:r>
              <a:rPr lang="es-ES" sz="1600" dirty="0"/>
              <a:t>. (sin excepción alguna salvo que el profesor lo especifique en la convocatoria del examen). Estos dispositivos no se podrán quedar al final del aula.</a:t>
            </a:r>
          </a:p>
          <a:p>
            <a:pPr marL="285750" indent="-285750" algn="just">
              <a:buFont typeface="Wingdings" panose="05000000000000000000" pitchFamily="2" charset="2"/>
              <a:buChar char="Ø"/>
            </a:pPr>
            <a:r>
              <a:rPr lang="es-ES" sz="1600" dirty="0"/>
              <a:t>Incumplimiento del punto anterior implicará levantar acta por parte del profesor y tramitación a CUD y a UNIZAR como presunto fraude académico.</a:t>
            </a:r>
          </a:p>
          <a:p>
            <a:pPr marL="285750" indent="-285750" algn="just">
              <a:buFont typeface="Wingdings" panose="05000000000000000000" pitchFamily="2" charset="2"/>
              <a:buChar char="Ø"/>
            </a:pPr>
            <a:r>
              <a:rPr lang="es-ES" sz="1600" dirty="0"/>
              <a:t>El alumno portará un medio oficial de identificación (TIM, DNI o pasaporte, carnet de conducir).</a:t>
            </a:r>
          </a:p>
          <a:p>
            <a:pPr marL="285750" indent="-285750" algn="just">
              <a:buFont typeface="Wingdings" panose="05000000000000000000" pitchFamily="2" charset="2"/>
              <a:buChar char="Ø"/>
            </a:pPr>
            <a:r>
              <a:rPr lang="es-ES" sz="1600" dirty="0"/>
              <a:t>El alumno debe estar en el aula asignada para el examen con antelación suficiente. Una vez el profesor de comienzo al examen el alumno que llegue tarde no realizará el mismo siendo su calificación en la prueba de “0” cero, salvo que tenga un motivo justificado.</a:t>
            </a:r>
            <a:endParaRPr lang="es-ES" altLang="es-ES" sz="1600" dirty="0">
              <a:latin typeface="CIDFont+F2"/>
            </a:endParaRPr>
          </a:p>
          <a:p>
            <a:pPr marL="285750" indent="-285750" algn="just">
              <a:buFont typeface="Wingdings" panose="05000000000000000000" pitchFamily="2" charset="2"/>
              <a:buChar char="Ø"/>
            </a:pPr>
            <a:endParaRPr lang="es-ES" sz="1600" dirty="0"/>
          </a:p>
        </p:txBody>
      </p:sp>
      <p:sp>
        <p:nvSpPr>
          <p:cNvPr id="3" name="Rectángulo 2">
            <a:extLst>
              <a:ext uri="{FF2B5EF4-FFF2-40B4-BE49-F238E27FC236}">
                <a16:creationId xmlns:a16="http://schemas.microsoft.com/office/drawing/2014/main" id="{7B5BF3BE-61A8-FCC9-5507-53414006F4F7}"/>
              </a:ext>
            </a:extLst>
          </p:cNvPr>
          <p:cNvSpPr/>
          <p:nvPr/>
        </p:nvSpPr>
        <p:spPr>
          <a:xfrm>
            <a:off x="1236494" y="1522052"/>
            <a:ext cx="7726846" cy="338554"/>
          </a:xfrm>
          <a:prstGeom prst="rect">
            <a:avLst/>
          </a:prstGeom>
        </p:spPr>
        <p:txBody>
          <a:bodyPr wrap="square">
            <a:spAutoFit/>
          </a:bodyPr>
          <a:lstStyle/>
          <a:p>
            <a:pPr eaLnBrk="0" fontAlgn="base" hangingPunct="0">
              <a:spcBef>
                <a:spcPct val="0"/>
              </a:spcBef>
              <a:spcAft>
                <a:spcPts val="1200"/>
              </a:spcAft>
            </a:pPr>
            <a:r>
              <a:rPr lang="es-ES" sz="1600" u="sng" dirty="0">
                <a:latin typeface="+mj-lt"/>
              </a:rPr>
              <a:t>DI-0704-02 “Guía para la realización de pruebas de evaluación” </a:t>
            </a:r>
          </a:p>
        </p:txBody>
      </p:sp>
      <p:pic>
        <p:nvPicPr>
          <p:cNvPr id="6" name="Imagen 5">
            <a:extLst>
              <a:ext uri="{FF2B5EF4-FFF2-40B4-BE49-F238E27FC236}">
                <a16:creationId xmlns:a16="http://schemas.microsoft.com/office/drawing/2014/main" id="{ADE4226B-F0E3-F373-ABB1-E572A5F541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171178"/>
            <a:ext cx="2211087" cy="481371"/>
          </a:xfrm>
          <a:prstGeom prst="rect">
            <a:avLst/>
          </a:prstGeom>
        </p:spPr>
      </p:pic>
      <p:pic>
        <p:nvPicPr>
          <p:cNvPr id="9" name="Imagen 8">
            <a:extLst>
              <a:ext uri="{FF2B5EF4-FFF2-40B4-BE49-F238E27FC236}">
                <a16:creationId xmlns:a16="http://schemas.microsoft.com/office/drawing/2014/main" id="{A3A118A4-A0DE-8FA5-407C-2F04470E18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660" y="208838"/>
            <a:ext cx="2211087" cy="481371"/>
          </a:xfrm>
          <a:prstGeom prst="rect">
            <a:avLst/>
          </a:prstGeom>
        </p:spPr>
      </p:pic>
    </p:spTree>
    <p:extLst>
      <p:ext uri="{BB962C8B-B14F-4D97-AF65-F5344CB8AC3E}">
        <p14:creationId xmlns:p14="http://schemas.microsoft.com/office/powerpoint/2010/main" val="2849383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512" y="1210957"/>
            <a:ext cx="914501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altLang="es-ES" sz="2000" b="1" u="sng" dirty="0">
                <a:solidFill>
                  <a:srgbClr val="FF0000"/>
                </a:solidFill>
                <a:latin typeface="+mj-lt"/>
              </a:rPr>
              <a:t>Reglamento de reconocimiento y transferencia de créditos en UNIZAR.</a:t>
            </a:r>
          </a:p>
        </p:txBody>
      </p:sp>
      <p:sp>
        <p:nvSpPr>
          <p:cNvPr id="5" name="Rectángulo 4"/>
          <p:cNvSpPr/>
          <p:nvPr/>
        </p:nvSpPr>
        <p:spPr>
          <a:xfrm>
            <a:off x="5148064" y="4550931"/>
            <a:ext cx="3744416" cy="1077218"/>
          </a:xfrm>
          <a:prstGeom prst="rect">
            <a:avLst/>
          </a:prstGeom>
        </p:spPr>
        <p:txBody>
          <a:bodyPr wrap="square">
            <a:spAutoFit/>
          </a:bodyPr>
          <a:lstStyle/>
          <a:p>
            <a:r>
              <a:rPr lang="es-ES" sz="1600" dirty="0">
                <a:latin typeface="+mj-lt"/>
              </a:rPr>
              <a:t>Podrá ser recurridas ante la Comisión de Estudios de Grado de la Universidad en el plazo de un mes a partir de su recepción por parte del interesado.</a:t>
            </a:r>
          </a:p>
        </p:txBody>
      </p:sp>
      <p:sp>
        <p:nvSpPr>
          <p:cNvPr id="6" name="Rectángulo 5"/>
          <p:cNvSpPr/>
          <p:nvPr/>
        </p:nvSpPr>
        <p:spPr>
          <a:xfrm>
            <a:off x="344120" y="1988840"/>
            <a:ext cx="1002297" cy="7200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prstClr val="black"/>
                </a:solidFill>
                <a:latin typeface="Arial" panose="020B0604020202020204" pitchFamily="34" charset="0"/>
              </a:rPr>
              <a:t>Plazo de solicitud</a:t>
            </a:r>
            <a:endParaRPr lang="es-ES" sz="1400" b="1" dirty="0"/>
          </a:p>
        </p:txBody>
      </p:sp>
      <p:sp>
        <p:nvSpPr>
          <p:cNvPr id="7" name="Pergamino vertical 6"/>
          <p:cNvSpPr/>
          <p:nvPr/>
        </p:nvSpPr>
        <p:spPr>
          <a:xfrm>
            <a:off x="225811" y="3533478"/>
            <a:ext cx="1238913" cy="864096"/>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Solicitud</a:t>
            </a:r>
          </a:p>
        </p:txBody>
      </p:sp>
      <p:sp>
        <p:nvSpPr>
          <p:cNvPr id="8" name="Flecha derecha 7"/>
          <p:cNvSpPr/>
          <p:nvPr/>
        </p:nvSpPr>
        <p:spPr>
          <a:xfrm>
            <a:off x="1522245" y="214700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5364088" y="2760822"/>
            <a:ext cx="3311594" cy="830997"/>
          </a:xfrm>
          <a:prstGeom prst="rect">
            <a:avLst/>
          </a:prstGeom>
        </p:spPr>
        <p:txBody>
          <a:bodyPr wrap="square">
            <a:spAutoFit/>
          </a:bodyPr>
          <a:lstStyle/>
          <a:p>
            <a:pPr lvl="0"/>
            <a:r>
              <a:rPr lang="es-ES" sz="1600" dirty="0">
                <a:solidFill>
                  <a:prstClr val="black"/>
                </a:solidFill>
              </a:rPr>
              <a:t>Antes del siguiente periodo de matriculación previsto en el</a:t>
            </a:r>
            <a:br>
              <a:rPr lang="es-ES" sz="1600" dirty="0">
                <a:solidFill>
                  <a:prstClr val="black"/>
                </a:solidFill>
              </a:rPr>
            </a:br>
            <a:r>
              <a:rPr lang="es-ES" sz="1600" dirty="0">
                <a:solidFill>
                  <a:prstClr val="black"/>
                </a:solidFill>
              </a:rPr>
              <a:t>calendario académico</a:t>
            </a:r>
          </a:p>
        </p:txBody>
      </p:sp>
      <p:sp>
        <p:nvSpPr>
          <p:cNvPr id="10" name="Flecha derecha 9"/>
          <p:cNvSpPr/>
          <p:nvPr/>
        </p:nvSpPr>
        <p:spPr>
          <a:xfrm>
            <a:off x="4470870" y="3882793"/>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Pergamino vertical 10"/>
          <p:cNvSpPr/>
          <p:nvPr/>
        </p:nvSpPr>
        <p:spPr>
          <a:xfrm>
            <a:off x="5220072" y="3628103"/>
            <a:ext cx="1732633" cy="864096"/>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Resolución</a:t>
            </a:r>
          </a:p>
        </p:txBody>
      </p:sp>
      <p:sp>
        <p:nvSpPr>
          <p:cNvPr id="12" name="Rectángulo 11"/>
          <p:cNvSpPr/>
          <p:nvPr/>
        </p:nvSpPr>
        <p:spPr>
          <a:xfrm>
            <a:off x="1294440" y="4591402"/>
            <a:ext cx="3428458" cy="584775"/>
          </a:xfrm>
          <a:prstGeom prst="rect">
            <a:avLst/>
          </a:prstGeom>
        </p:spPr>
        <p:txBody>
          <a:bodyPr wrap="square">
            <a:spAutoFit/>
          </a:bodyPr>
          <a:lstStyle/>
          <a:p>
            <a:pPr algn="ctr"/>
            <a:r>
              <a:rPr lang="es-ES" sz="1600" dirty="0"/>
              <a:t>Comprobación de la adecuación entre los resultados de aprendizaje</a:t>
            </a:r>
          </a:p>
        </p:txBody>
      </p:sp>
      <p:sp>
        <p:nvSpPr>
          <p:cNvPr id="14" name="Rectángulo 13"/>
          <p:cNvSpPr/>
          <p:nvPr/>
        </p:nvSpPr>
        <p:spPr>
          <a:xfrm>
            <a:off x="2332077" y="3621087"/>
            <a:ext cx="1728192" cy="7200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black"/>
                </a:solidFill>
                <a:latin typeface="Arial" panose="020B0604020202020204" pitchFamily="34" charset="0"/>
              </a:rPr>
              <a:t>Comisión de Garantía de la Calidad</a:t>
            </a:r>
            <a:endParaRPr lang="es-ES" sz="1400" dirty="0"/>
          </a:p>
        </p:txBody>
      </p:sp>
      <p:sp>
        <p:nvSpPr>
          <p:cNvPr id="15" name="Rectángulo 14"/>
          <p:cNvSpPr/>
          <p:nvPr/>
        </p:nvSpPr>
        <p:spPr>
          <a:xfrm>
            <a:off x="2165930" y="2022660"/>
            <a:ext cx="6797409" cy="646331"/>
          </a:xfrm>
          <a:prstGeom prst="rect">
            <a:avLst/>
          </a:prstGeom>
        </p:spPr>
        <p:txBody>
          <a:bodyPr wrap="square">
            <a:spAutoFit/>
          </a:bodyPr>
          <a:lstStyle/>
          <a:p>
            <a:r>
              <a:rPr lang="es-ES" dirty="0"/>
              <a:t>Primera quincena del mes de septiembre y en la primera quincena del mes de enero</a:t>
            </a:r>
          </a:p>
        </p:txBody>
      </p:sp>
      <p:sp>
        <p:nvSpPr>
          <p:cNvPr id="16" name="Flecha derecha 15"/>
          <p:cNvSpPr/>
          <p:nvPr/>
        </p:nvSpPr>
        <p:spPr>
          <a:xfrm>
            <a:off x="1599494" y="378593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7" name="Imagen 16"/>
          <p:cNvPicPr>
            <a:picLocks noChangeAspect="1"/>
          </p:cNvPicPr>
          <p:nvPr/>
        </p:nvPicPr>
        <p:blipFill>
          <a:blip r:embed="rId2"/>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3782495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5200" y="1198371"/>
            <a:ext cx="8152729"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Reglamento de Permanencia de la Universidad de Zaragoza</a:t>
            </a:r>
          </a:p>
        </p:txBody>
      </p:sp>
      <p:pic>
        <p:nvPicPr>
          <p:cNvPr id="4" name="Imagen 3"/>
          <p:cNvPicPr>
            <a:picLocks noChangeAspect="1"/>
          </p:cNvPicPr>
          <p:nvPr/>
        </p:nvPicPr>
        <p:blipFill rotWithShape="1">
          <a:blip r:embed="rId2"/>
          <a:srcRect l="8511" t="24586" r="30851" b="20567"/>
          <a:stretch/>
        </p:blipFill>
        <p:spPr>
          <a:xfrm>
            <a:off x="568846" y="2678601"/>
            <a:ext cx="7985438" cy="4062767"/>
          </a:xfrm>
          <a:prstGeom prst="rect">
            <a:avLst/>
          </a:prstGeom>
        </p:spPr>
      </p:pic>
      <p:sp>
        <p:nvSpPr>
          <p:cNvPr id="5" name="Flecha derecha 4"/>
          <p:cNvSpPr/>
          <p:nvPr/>
        </p:nvSpPr>
        <p:spPr>
          <a:xfrm rot="9572202">
            <a:off x="8302256" y="491576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Flecha derecha 5"/>
          <p:cNvSpPr/>
          <p:nvPr/>
        </p:nvSpPr>
        <p:spPr>
          <a:xfrm rot="9572202">
            <a:off x="7599724" y="3907648"/>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Rectángulo 6"/>
          <p:cNvSpPr/>
          <p:nvPr/>
        </p:nvSpPr>
        <p:spPr>
          <a:xfrm>
            <a:off x="501928" y="1800687"/>
            <a:ext cx="4737964" cy="369332"/>
          </a:xfrm>
          <a:prstGeom prst="rect">
            <a:avLst/>
          </a:prstGeom>
        </p:spPr>
        <p:txBody>
          <a:bodyPr wrap="none">
            <a:spAutoFit/>
          </a:bodyPr>
          <a:lstStyle/>
          <a:p>
            <a:r>
              <a:rPr lang="es-ES" b="1" dirty="0"/>
              <a:t>Artículo 8.- Evaluación continua y convocatorias</a:t>
            </a:r>
            <a:endParaRPr lang="es-ES" dirty="0"/>
          </a:p>
        </p:txBody>
      </p:sp>
      <p:sp>
        <p:nvSpPr>
          <p:cNvPr id="8" name="Flecha derecha 7"/>
          <p:cNvSpPr/>
          <p:nvPr/>
        </p:nvSpPr>
        <p:spPr>
          <a:xfrm>
            <a:off x="5292080" y="179909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CuadroTexto 8"/>
          <p:cNvSpPr txBox="1"/>
          <p:nvPr/>
        </p:nvSpPr>
        <p:spPr>
          <a:xfrm>
            <a:off x="6037910" y="1682911"/>
            <a:ext cx="2889894" cy="646331"/>
          </a:xfrm>
          <a:prstGeom prst="rect">
            <a:avLst/>
          </a:prstGeom>
          <a:noFill/>
        </p:spPr>
        <p:txBody>
          <a:bodyPr wrap="none" rtlCol="0">
            <a:spAutoFit/>
          </a:bodyPr>
          <a:lstStyle/>
          <a:p>
            <a:r>
              <a:rPr lang="es-ES" b="1" dirty="0">
                <a:solidFill>
                  <a:schemeClr val="tx2">
                    <a:lumMod val="60000"/>
                    <a:lumOff val="40000"/>
                  </a:schemeClr>
                </a:solidFill>
              </a:rPr>
              <a:t>Máximo 6 convocatorias </a:t>
            </a:r>
          </a:p>
          <a:p>
            <a:r>
              <a:rPr lang="es-ES" b="1" dirty="0">
                <a:solidFill>
                  <a:schemeClr val="tx2">
                    <a:lumMod val="60000"/>
                    <a:lumOff val="40000"/>
                  </a:schemeClr>
                </a:solidFill>
              </a:rPr>
              <a:t>para aprobar una asignatura</a:t>
            </a:r>
          </a:p>
        </p:txBody>
      </p:sp>
      <p:pic>
        <p:nvPicPr>
          <p:cNvPr id="10" name="Imagen 9"/>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421026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07519" y="1242611"/>
            <a:ext cx="2501948" cy="1200329"/>
          </a:xfrm>
          <a:prstGeom prst="rect">
            <a:avLst/>
          </a:prstGeom>
          <a:noFill/>
        </p:spPr>
        <p:txBody>
          <a:bodyPr wrap="square" rtlCol="0">
            <a:spAutoFit/>
          </a:bodyPr>
          <a:lstStyle/>
          <a:p>
            <a:pPr algn="ctr"/>
            <a:r>
              <a:rPr lang="es-ES" sz="2400" b="1" dirty="0">
                <a:solidFill>
                  <a:srgbClr val="FF0000"/>
                </a:solidFill>
                <a:effectLst>
                  <a:outerShdw blurRad="38100" dist="38100" dir="2700000" algn="tl">
                    <a:srgbClr val="000000">
                      <a:alpha val="43137"/>
                    </a:srgbClr>
                  </a:outerShdw>
                </a:effectLst>
                <a:latin typeface="Times New Roman"/>
                <a:cs typeface="Times New Roman"/>
              </a:rPr>
              <a:t>Ley 3/2022, </a:t>
            </a:r>
          </a:p>
          <a:p>
            <a:pPr algn="ctr"/>
            <a:r>
              <a:rPr lang="es-ES" sz="2400" b="1" dirty="0">
                <a:solidFill>
                  <a:srgbClr val="FF0000"/>
                </a:solidFill>
                <a:effectLst>
                  <a:outerShdw blurRad="38100" dist="38100" dir="2700000" algn="tl">
                    <a:srgbClr val="000000">
                      <a:alpha val="43137"/>
                    </a:srgbClr>
                  </a:outerShdw>
                </a:effectLst>
                <a:latin typeface="Times New Roman"/>
                <a:cs typeface="Times New Roman"/>
              </a:rPr>
              <a:t>de convivencia universitaria.</a:t>
            </a:r>
          </a:p>
        </p:txBody>
      </p:sp>
      <p:sp>
        <p:nvSpPr>
          <p:cNvPr id="9" name="Rectángulo 8"/>
          <p:cNvSpPr/>
          <p:nvPr/>
        </p:nvSpPr>
        <p:spPr>
          <a:xfrm>
            <a:off x="2987824" y="1340768"/>
            <a:ext cx="6048672" cy="1477328"/>
          </a:xfrm>
          <a:prstGeom prst="rect">
            <a:avLst/>
          </a:prstGeom>
        </p:spPr>
        <p:txBody>
          <a:bodyPr wrap="square">
            <a:spAutoFit/>
          </a:bodyPr>
          <a:lstStyle/>
          <a:p>
            <a:pPr marL="285750" indent="-285750">
              <a:buFont typeface="Wingdings" panose="05000000000000000000" pitchFamily="2" charset="2"/>
              <a:buChar char="Ø"/>
            </a:pPr>
            <a:r>
              <a:rPr lang="es-ES" b="1" dirty="0"/>
              <a:t>Disposición adicional primera.</a:t>
            </a:r>
            <a:r>
              <a:rPr lang="es-ES" dirty="0"/>
              <a:t> </a:t>
            </a:r>
          </a:p>
          <a:p>
            <a:pPr marL="357188" indent="-84138"/>
            <a:r>
              <a:rPr lang="es-ES" b="1" dirty="0">
                <a:solidFill>
                  <a:schemeClr val="accent1">
                    <a:lumMod val="75000"/>
                  </a:schemeClr>
                </a:solidFill>
              </a:rPr>
              <a:t> De aplicación al estudiantado de los CUD especialmente en las infracciones de carácter académico no incluidas en los regímenes jurídicos que rigen para las Fuerzas Armadas.</a:t>
            </a:r>
          </a:p>
        </p:txBody>
      </p:sp>
      <p:sp>
        <p:nvSpPr>
          <p:cNvPr id="2" name="Rectángulo 1"/>
          <p:cNvSpPr/>
          <p:nvPr/>
        </p:nvSpPr>
        <p:spPr>
          <a:xfrm>
            <a:off x="207518" y="3501008"/>
            <a:ext cx="8612953" cy="1287532"/>
          </a:xfrm>
          <a:prstGeom prst="rect">
            <a:avLst/>
          </a:prstGeom>
        </p:spPr>
        <p:txBody>
          <a:bodyPr wrap="square">
            <a:spAutoFit/>
          </a:bodyPr>
          <a:lstStyle/>
          <a:p>
            <a:pPr marL="285750" lvl="0" indent="-285750" algn="just" eaLnBrk="0" fontAlgn="base" hangingPunct="0">
              <a:lnSpc>
                <a:spcPct val="150000"/>
              </a:lnSpc>
              <a:spcBef>
                <a:spcPct val="0"/>
              </a:spcBef>
              <a:spcAft>
                <a:spcPts val="1200"/>
              </a:spcAft>
              <a:buFont typeface="Wingdings" panose="05000000000000000000" pitchFamily="2" charset="2"/>
              <a:buChar char="Ø"/>
            </a:pPr>
            <a:r>
              <a:rPr lang="es-ES" altLang="es-ES" dirty="0">
                <a:latin typeface="CIDFont+F2"/>
              </a:rPr>
              <a:t>Acuerdo de 30 de marzo de 2023, del Consejo de Gobierno de la Universidad de Zaragoza, por el que se aprueba el Reglamento de Normas de Convivencia de la Universidad de Zaragoza.</a:t>
            </a:r>
          </a:p>
        </p:txBody>
      </p:sp>
      <p:sp>
        <p:nvSpPr>
          <p:cNvPr id="8" name="Flecha abajo 7"/>
          <p:cNvSpPr/>
          <p:nvPr/>
        </p:nvSpPr>
        <p:spPr>
          <a:xfrm>
            <a:off x="855591" y="2643055"/>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 name="Flecha abajo 9"/>
          <p:cNvSpPr/>
          <p:nvPr/>
        </p:nvSpPr>
        <p:spPr>
          <a:xfrm rot="16200000">
            <a:off x="2627784" y="1628800"/>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Imagen 10"/>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11438654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33463" t="28299" r="12201" b="9401"/>
          <a:stretch/>
        </p:blipFill>
        <p:spPr>
          <a:xfrm>
            <a:off x="683568" y="1484784"/>
            <a:ext cx="7992888" cy="5154833"/>
          </a:xfrm>
          <a:prstGeom prst="rect">
            <a:avLst/>
          </a:prstGeom>
        </p:spPr>
      </p:pic>
      <p:pic>
        <p:nvPicPr>
          <p:cNvPr id="4" name="Imagen 3"/>
          <p:cNvPicPr>
            <a:picLocks noChangeAspect="1"/>
          </p:cNvPicPr>
          <p:nvPr/>
        </p:nvPicPr>
        <p:blipFill>
          <a:blip r:embed="rId4"/>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2949629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t>Plan de estudios. Resultados curso 2025/26</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3207436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ángulo redondeado 46"/>
          <p:cNvSpPr/>
          <p:nvPr/>
        </p:nvSpPr>
        <p:spPr bwMode="auto">
          <a:xfrm>
            <a:off x="7104813" y="3478124"/>
            <a:ext cx="1665514" cy="718457"/>
          </a:xfrm>
          <a:prstGeom prst="roundRect">
            <a:avLst/>
          </a:prstGeom>
          <a:solidFill>
            <a:srgbClr val="FF5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a:p>
        </p:txBody>
      </p:sp>
      <p:sp>
        <p:nvSpPr>
          <p:cNvPr id="46" name="Rectángulo redondeado 45"/>
          <p:cNvSpPr/>
          <p:nvPr/>
        </p:nvSpPr>
        <p:spPr bwMode="auto">
          <a:xfrm>
            <a:off x="6952413" y="3325724"/>
            <a:ext cx="1665514" cy="718457"/>
          </a:xfrm>
          <a:prstGeom prst="roundRect">
            <a:avLst/>
          </a:prstGeom>
          <a:solidFill>
            <a:srgbClr val="FF5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a:p>
        </p:txBody>
      </p:sp>
      <p:sp>
        <p:nvSpPr>
          <p:cNvPr id="45" name="Rectángulo redondeado 44"/>
          <p:cNvSpPr/>
          <p:nvPr/>
        </p:nvSpPr>
        <p:spPr bwMode="auto">
          <a:xfrm>
            <a:off x="6800013" y="3173324"/>
            <a:ext cx="1665514" cy="718457"/>
          </a:xfrm>
          <a:prstGeom prst="roundRect">
            <a:avLst/>
          </a:prstGeom>
          <a:solidFill>
            <a:srgbClr val="FF5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a:p>
        </p:txBody>
      </p:sp>
      <p:sp>
        <p:nvSpPr>
          <p:cNvPr id="44" name="Rectángulo redondeado 43"/>
          <p:cNvSpPr/>
          <p:nvPr/>
        </p:nvSpPr>
        <p:spPr bwMode="auto">
          <a:xfrm>
            <a:off x="6647613" y="3020924"/>
            <a:ext cx="1665514" cy="718457"/>
          </a:xfrm>
          <a:prstGeom prst="roundRect">
            <a:avLst/>
          </a:prstGeom>
          <a:solidFill>
            <a:srgbClr val="FF5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a:p>
        </p:txBody>
      </p:sp>
      <p:sp>
        <p:nvSpPr>
          <p:cNvPr id="43" name="Rectángulo redondeado 42"/>
          <p:cNvSpPr/>
          <p:nvPr/>
        </p:nvSpPr>
        <p:spPr bwMode="auto">
          <a:xfrm>
            <a:off x="6495213" y="2868524"/>
            <a:ext cx="1665514" cy="718457"/>
          </a:xfrm>
          <a:prstGeom prst="roundRect">
            <a:avLst/>
          </a:prstGeom>
          <a:solidFill>
            <a:srgbClr val="FF5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a:p>
        </p:txBody>
      </p:sp>
      <p:sp>
        <p:nvSpPr>
          <p:cNvPr id="4" name="Rectángulo redondeado 3"/>
          <p:cNvSpPr/>
          <p:nvPr/>
        </p:nvSpPr>
        <p:spPr bwMode="auto">
          <a:xfrm>
            <a:off x="225041" y="2716125"/>
            <a:ext cx="5878286" cy="718457"/>
          </a:xfrm>
          <a:prstGeom prst="roundRect">
            <a:avLst>
              <a:gd name="adj" fmla="val 28370"/>
            </a:avLst>
          </a:prstGeom>
          <a:solidFill>
            <a:schemeClr val="accent1"/>
          </a:solidFill>
          <a:ln w="28575" cap="flat" cmpd="sng" algn="ctr">
            <a:solidFill>
              <a:schemeClr val="tx1"/>
            </a:solidFill>
            <a:prstDash val="solid"/>
            <a:round/>
            <a:headEnd type="none" w="med" len="med"/>
            <a:tailEnd type="triangle"/>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0" fontAlgn="base" latinLnBrk="0" hangingPunct="0">
              <a:lnSpc>
                <a:spcPct val="100000"/>
              </a:lnSpc>
              <a:spcBef>
                <a:spcPct val="0"/>
              </a:spcBef>
              <a:spcAft>
                <a:spcPct val="0"/>
              </a:spcAft>
              <a:buClrTx/>
              <a:buSzTx/>
              <a:buFontTx/>
              <a:buNone/>
              <a:tabLst/>
            </a:pPr>
            <a:endParaRPr kumimoji="0" lang="es-ES" sz="1600" b="1" i="0" u="none" strike="noStrike" cap="none" normalizeH="0" baseline="0">
              <a:ln>
                <a:noFill/>
              </a:ln>
              <a:solidFill>
                <a:schemeClr val="tx1"/>
              </a:solidFill>
              <a:effectLst/>
              <a:latin typeface="Arial" charset="0"/>
            </a:endParaRPr>
          </a:p>
        </p:txBody>
      </p:sp>
      <p:cxnSp>
        <p:nvCxnSpPr>
          <p:cNvPr id="5" name="Conector recto 4"/>
          <p:cNvCxnSpPr/>
          <p:nvPr/>
        </p:nvCxnSpPr>
        <p:spPr bwMode="auto">
          <a:xfrm>
            <a:off x="1487785" y="2716124"/>
            <a:ext cx="0" cy="71845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Conector recto 5"/>
          <p:cNvCxnSpPr/>
          <p:nvPr/>
        </p:nvCxnSpPr>
        <p:spPr bwMode="auto">
          <a:xfrm>
            <a:off x="2957356" y="2716124"/>
            <a:ext cx="0" cy="71845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Conector recto 6"/>
          <p:cNvCxnSpPr/>
          <p:nvPr/>
        </p:nvCxnSpPr>
        <p:spPr bwMode="auto">
          <a:xfrm>
            <a:off x="4579326" y="2716124"/>
            <a:ext cx="0" cy="718457"/>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 name="Rectángulo redondeado 7"/>
          <p:cNvSpPr/>
          <p:nvPr/>
        </p:nvSpPr>
        <p:spPr bwMode="auto">
          <a:xfrm>
            <a:off x="6342813" y="2716124"/>
            <a:ext cx="1665514" cy="718457"/>
          </a:xfrm>
          <a:prstGeom prst="roundRect">
            <a:avLst/>
          </a:prstGeom>
          <a:solidFill>
            <a:srgbClr val="FF5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a:p>
        </p:txBody>
      </p:sp>
      <p:sp>
        <p:nvSpPr>
          <p:cNvPr id="10" name="CuadroTexto 9"/>
          <p:cNvSpPr txBox="1"/>
          <p:nvPr/>
        </p:nvSpPr>
        <p:spPr>
          <a:xfrm>
            <a:off x="6084648" y="1935739"/>
            <a:ext cx="1190711" cy="646331"/>
          </a:xfrm>
          <a:prstGeom prst="rect">
            <a:avLst/>
          </a:prstGeom>
          <a:noFill/>
        </p:spPr>
        <p:txBody>
          <a:bodyPr wrap="none" rtlCol="0">
            <a:spAutoFit/>
          </a:bodyPr>
          <a:lstStyle/>
          <a:p>
            <a:pPr algn="l"/>
            <a:r>
              <a:rPr lang="es-ES" sz="1800" dirty="0"/>
              <a:t>PLEST MIL.</a:t>
            </a:r>
          </a:p>
          <a:p>
            <a:pPr algn="l"/>
            <a:r>
              <a:rPr lang="es-ES" sz="1800" dirty="0"/>
              <a:t>5º Curso</a:t>
            </a:r>
          </a:p>
        </p:txBody>
      </p:sp>
      <p:sp>
        <p:nvSpPr>
          <p:cNvPr id="11" name="CuadroTexto 10"/>
          <p:cNvSpPr txBox="1"/>
          <p:nvPr/>
        </p:nvSpPr>
        <p:spPr>
          <a:xfrm>
            <a:off x="598170" y="2847536"/>
            <a:ext cx="516488" cy="523220"/>
          </a:xfrm>
          <a:prstGeom prst="rect">
            <a:avLst/>
          </a:prstGeom>
          <a:noFill/>
        </p:spPr>
        <p:txBody>
          <a:bodyPr wrap="none" rtlCol="0">
            <a:spAutoFit/>
          </a:bodyPr>
          <a:lstStyle/>
          <a:p>
            <a:r>
              <a:rPr lang="es-ES" sz="2800" dirty="0"/>
              <a:t>1º</a:t>
            </a:r>
          </a:p>
        </p:txBody>
      </p:sp>
      <p:sp>
        <p:nvSpPr>
          <p:cNvPr id="12" name="CuadroTexto 11"/>
          <p:cNvSpPr txBox="1"/>
          <p:nvPr/>
        </p:nvSpPr>
        <p:spPr>
          <a:xfrm>
            <a:off x="1964327" y="2830659"/>
            <a:ext cx="516488" cy="523220"/>
          </a:xfrm>
          <a:prstGeom prst="rect">
            <a:avLst/>
          </a:prstGeom>
          <a:noFill/>
        </p:spPr>
        <p:txBody>
          <a:bodyPr wrap="none" rtlCol="0">
            <a:spAutoFit/>
          </a:bodyPr>
          <a:lstStyle/>
          <a:p>
            <a:r>
              <a:rPr lang="es-ES" sz="2800" dirty="0"/>
              <a:t>2º</a:t>
            </a:r>
          </a:p>
        </p:txBody>
      </p:sp>
      <p:sp>
        <p:nvSpPr>
          <p:cNvPr id="13" name="CuadroTexto 12"/>
          <p:cNvSpPr txBox="1"/>
          <p:nvPr/>
        </p:nvSpPr>
        <p:spPr>
          <a:xfrm>
            <a:off x="3510098" y="2830659"/>
            <a:ext cx="516488" cy="523220"/>
          </a:xfrm>
          <a:prstGeom prst="rect">
            <a:avLst/>
          </a:prstGeom>
          <a:noFill/>
        </p:spPr>
        <p:txBody>
          <a:bodyPr wrap="none" rtlCol="0">
            <a:spAutoFit/>
          </a:bodyPr>
          <a:lstStyle/>
          <a:p>
            <a:r>
              <a:rPr lang="es-ES" sz="2800" dirty="0"/>
              <a:t>3º</a:t>
            </a:r>
          </a:p>
        </p:txBody>
      </p:sp>
      <p:sp>
        <p:nvSpPr>
          <p:cNvPr id="15" name="CuadroTexto 14"/>
          <p:cNvSpPr txBox="1"/>
          <p:nvPr/>
        </p:nvSpPr>
        <p:spPr>
          <a:xfrm>
            <a:off x="5083083" y="2835558"/>
            <a:ext cx="516488" cy="523220"/>
          </a:xfrm>
          <a:prstGeom prst="rect">
            <a:avLst/>
          </a:prstGeom>
          <a:noFill/>
        </p:spPr>
        <p:txBody>
          <a:bodyPr wrap="none" rtlCol="0">
            <a:spAutoFit/>
          </a:bodyPr>
          <a:lstStyle/>
          <a:p>
            <a:r>
              <a:rPr lang="es-ES" sz="2800" dirty="0"/>
              <a:t>4º</a:t>
            </a:r>
          </a:p>
        </p:txBody>
      </p:sp>
      <p:sp>
        <p:nvSpPr>
          <p:cNvPr id="16" name="CuadroTexto 15"/>
          <p:cNvSpPr txBox="1"/>
          <p:nvPr/>
        </p:nvSpPr>
        <p:spPr>
          <a:xfrm>
            <a:off x="6917325" y="2830659"/>
            <a:ext cx="516488" cy="523220"/>
          </a:xfrm>
          <a:prstGeom prst="rect">
            <a:avLst/>
          </a:prstGeom>
          <a:solidFill>
            <a:srgbClr val="FF5050"/>
          </a:solidFill>
        </p:spPr>
        <p:txBody>
          <a:bodyPr wrap="none" rtlCol="0">
            <a:spAutoFit/>
          </a:bodyPr>
          <a:lstStyle/>
          <a:p>
            <a:r>
              <a:rPr lang="es-ES" sz="2800" dirty="0"/>
              <a:t>5º</a:t>
            </a:r>
          </a:p>
        </p:txBody>
      </p:sp>
      <p:cxnSp>
        <p:nvCxnSpPr>
          <p:cNvPr id="17" name="Conector recto de flecha 16"/>
          <p:cNvCxnSpPr/>
          <p:nvPr/>
        </p:nvCxnSpPr>
        <p:spPr bwMode="auto">
          <a:xfrm flipH="1">
            <a:off x="4994263" y="3532552"/>
            <a:ext cx="592884" cy="1172141"/>
          </a:xfrm>
          <a:prstGeom prst="straightConnector1">
            <a:avLst/>
          </a:prstGeom>
          <a:solidFill>
            <a:schemeClr val="accent1"/>
          </a:solidFill>
          <a:ln w="28575" cap="flat" cmpd="sng" algn="ctr">
            <a:solidFill>
              <a:schemeClr val="tx1"/>
            </a:solidFill>
            <a:prstDash val="solid"/>
            <a:round/>
            <a:headEnd type="none" w="med" len="med"/>
            <a:tailEnd type="triangle"/>
          </a:ln>
          <a:effectLst/>
        </p:spPr>
      </p:cxnSp>
      <p:sp>
        <p:nvSpPr>
          <p:cNvPr id="23" name="Rectángulo 22"/>
          <p:cNvSpPr/>
          <p:nvPr/>
        </p:nvSpPr>
        <p:spPr bwMode="auto">
          <a:xfrm>
            <a:off x="4432052" y="2741980"/>
            <a:ext cx="45719" cy="666743"/>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0" fontAlgn="base" latinLnBrk="0" hangingPunct="0">
              <a:lnSpc>
                <a:spcPct val="100000"/>
              </a:lnSpc>
              <a:spcBef>
                <a:spcPct val="0"/>
              </a:spcBef>
              <a:spcAft>
                <a:spcPct val="0"/>
              </a:spcAft>
              <a:buClrTx/>
              <a:buSzTx/>
              <a:buFontTx/>
              <a:buNone/>
              <a:tabLst/>
            </a:pPr>
            <a:endParaRPr kumimoji="0" lang="es-ES" sz="1600" b="1" i="0" u="none" strike="noStrike" cap="none" normalizeH="0" baseline="0">
              <a:ln>
                <a:noFill/>
              </a:ln>
              <a:solidFill>
                <a:schemeClr val="tx1"/>
              </a:solidFill>
              <a:effectLst/>
              <a:latin typeface="Arial" charset="0"/>
            </a:endParaRPr>
          </a:p>
        </p:txBody>
      </p:sp>
      <p:cxnSp>
        <p:nvCxnSpPr>
          <p:cNvPr id="24" name="Conector recto de flecha 23"/>
          <p:cNvCxnSpPr/>
          <p:nvPr/>
        </p:nvCxnSpPr>
        <p:spPr bwMode="auto">
          <a:xfrm flipH="1">
            <a:off x="3750252" y="3568214"/>
            <a:ext cx="513345" cy="1024654"/>
          </a:xfrm>
          <a:prstGeom prst="straightConnector1">
            <a:avLst/>
          </a:prstGeom>
          <a:solidFill>
            <a:schemeClr val="accent1"/>
          </a:solidFill>
          <a:ln w="28575" cap="flat" cmpd="sng" algn="ctr">
            <a:solidFill>
              <a:schemeClr val="tx1"/>
            </a:solidFill>
            <a:prstDash val="solid"/>
            <a:round/>
            <a:headEnd type="none" w="med" len="med"/>
            <a:tailEnd type="triangle"/>
          </a:ln>
          <a:effectLst/>
        </p:spPr>
      </p:cxnSp>
      <p:sp>
        <p:nvSpPr>
          <p:cNvPr id="25" name="Cerrar llave 24"/>
          <p:cNvSpPr/>
          <p:nvPr/>
        </p:nvSpPr>
        <p:spPr bwMode="auto">
          <a:xfrm rot="5400000">
            <a:off x="1346269" y="2738003"/>
            <a:ext cx="489857" cy="2732315"/>
          </a:xfrm>
          <a:prstGeom prst="rightBrace">
            <a:avLst>
              <a:gd name="adj1" fmla="val 0"/>
              <a:gd name="adj2" fmla="val 50000"/>
            </a:avLst>
          </a:prstGeom>
          <a:solidFill>
            <a:schemeClr val="bg1"/>
          </a:solidFill>
          <a:ln w="28575" cap="flat" cmpd="sng" algn="ctr">
            <a:solidFill>
              <a:schemeClr val="tx1"/>
            </a:solidFill>
            <a:prstDash val="solid"/>
            <a:round/>
            <a:headEnd type="none" w="med" len="med"/>
            <a:tailEnd type="none"/>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0" fontAlgn="base" latinLnBrk="0" hangingPunct="0">
              <a:lnSpc>
                <a:spcPct val="100000"/>
              </a:lnSpc>
              <a:spcBef>
                <a:spcPct val="0"/>
              </a:spcBef>
              <a:spcAft>
                <a:spcPct val="0"/>
              </a:spcAft>
              <a:buClrTx/>
              <a:buSzTx/>
              <a:buFontTx/>
              <a:buNone/>
              <a:tabLst/>
            </a:pPr>
            <a:endParaRPr kumimoji="0" lang="es-ES" sz="2000" b="1" i="0" u="none" strike="noStrike" cap="none" normalizeH="0" baseline="0">
              <a:ln>
                <a:noFill/>
              </a:ln>
              <a:solidFill>
                <a:schemeClr val="tx1"/>
              </a:solidFill>
              <a:effectLst/>
              <a:latin typeface="Arial" charset="0"/>
            </a:endParaRPr>
          </a:p>
        </p:txBody>
      </p:sp>
      <p:sp>
        <p:nvSpPr>
          <p:cNvPr id="26" name="CuadroTexto 25"/>
          <p:cNvSpPr txBox="1"/>
          <p:nvPr/>
        </p:nvSpPr>
        <p:spPr>
          <a:xfrm>
            <a:off x="361980" y="4345940"/>
            <a:ext cx="2393329" cy="523220"/>
          </a:xfrm>
          <a:prstGeom prst="rect">
            <a:avLst/>
          </a:prstGeom>
          <a:noFill/>
        </p:spPr>
        <p:txBody>
          <a:bodyPr wrap="square" rtlCol="0">
            <a:spAutoFit/>
          </a:bodyPr>
          <a:lstStyle/>
          <a:p>
            <a:pPr algn="ctr"/>
            <a:r>
              <a:rPr lang="es-ES" sz="1400" dirty="0"/>
              <a:t>60 ECTS MATERIAS FORMACIÓN BÁSICA</a:t>
            </a:r>
          </a:p>
        </p:txBody>
      </p:sp>
      <p:sp>
        <p:nvSpPr>
          <p:cNvPr id="27" name="CuadroTexto 26"/>
          <p:cNvSpPr txBox="1"/>
          <p:nvPr/>
        </p:nvSpPr>
        <p:spPr>
          <a:xfrm>
            <a:off x="4121820" y="3660948"/>
            <a:ext cx="1159420" cy="646331"/>
          </a:xfrm>
          <a:prstGeom prst="rect">
            <a:avLst/>
          </a:prstGeom>
          <a:noFill/>
        </p:spPr>
        <p:txBody>
          <a:bodyPr wrap="none" rtlCol="0">
            <a:spAutoFit/>
          </a:bodyPr>
          <a:lstStyle/>
          <a:p>
            <a:pPr algn="ctr"/>
            <a:r>
              <a:rPr lang="es-ES" sz="1200" dirty="0"/>
              <a:t>ELECCIÓN</a:t>
            </a:r>
          </a:p>
          <a:p>
            <a:pPr algn="ctr"/>
            <a:r>
              <a:rPr lang="es-ES" sz="1200" dirty="0"/>
              <a:t>ESPECIALIDAD </a:t>
            </a:r>
          </a:p>
          <a:p>
            <a:pPr algn="ctr"/>
            <a:r>
              <a:rPr lang="es-ES" sz="1200" dirty="0"/>
              <a:t>FUNDAMENTAL</a:t>
            </a:r>
          </a:p>
        </p:txBody>
      </p:sp>
      <p:sp>
        <p:nvSpPr>
          <p:cNvPr id="29" name="Cerrar llave 28"/>
          <p:cNvSpPr/>
          <p:nvPr/>
        </p:nvSpPr>
        <p:spPr bwMode="auto">
          <a:xfrm rot="5400000">
            <a:off x="3284490" y="4099270"/>
            <a:ext cx="521514" cy="3414441"/>
          </a:xfrm>
          <a:prstGeom prst="rightBrace">
            <a:avLst>
              <a:gd name="adj1" fmla="val 0"/>
              <a:gd name="adj2" fmla="val 50000"/>
            </a:avLst>
          </a:prstGeom>
          <a:solidFill>
            <a:schemeClr val="bg1"/>
          </a:solidFill>
          <a:ln w="28575" cap="flat" cmpd="sng" algn="ctr">
            <a:solidFill>
              <a:schemeClr val="tx1"/>
            </a:solidFill>
            <a:prstDash val="solid"/>
            <a:round/>
            <a:headEnd type="none" w="med" len="med"/>
            <a:tailEnd type="none"/>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0" fontAlgn="base" latinLnBrk="0" hangingPunct="0">
              <a:lnSpc>
                <a:spcPct val="100000"/>
              </a:lnSpc>
              <a:spcBef>
                <a:spcPct val="0"/>
              </a:spcBef>
              <a:spcAft>
                <a:spcPct val="0"/>
              </a:spcAft>
              <a:buClrTx/>
              <a:buSzTx/>
              <a:buFontTx/>
              <a:buNone/>
              <a:tabLst/>
            </a:pPr>
            <a:endParaRPr kumimoji="0" lang="es-ES" sz="2000" b="1" i="0" u="none" strike="noStrike" cap="none" normalizeH="0" baseline="0">
              <a:ln>
                <a:noFill/>
              </a:ln>
              <a:solidFill>
                <a:schemeClr val="tx1"/>
              </a:solidFill>
              <a:effectLst/>
              <a:latin typeface="Arial" charset="0"/>
            </a:endParaRPr>
          </a:p>
        </p:txBody>
      </p:sp>
      <p:sp>
        <p:nvSpPr>
          <p:cNvPr id="30" name="CuadroTexto 29"/>
          <p:cNvSpPr txBox="1"/>
          <p:nvPr/>
        </p:nvSpPr>
        <p:spPr>
          <a:xfrm>
            <a:off x="2001071" y="6011996"/>
            <a:ext cx="3335807" cy="369332"/>
          </a:xfrm>
          <a:prstGeom prst="rect">
            <a:avLst/>
          </a:prstGeom>
          <a:solidFill>
            <a:schemeClr val="bg1"/>
          </a:solidFill>
        </p:spPr>
        <p:txBody>
          <a:bodyPr wrap="square" rtlCol="0">
            <a:spAutoFit/>
          </a:bodyPr>
          <a:lstStyle/>
          <a:p>
            <a:pPr algn="l"/>
            <a:r>
              <a:rPr lang="es-ES" sz="1800" dirty="0"/>
              <a:t>12 ECTS DE PRÁCTICAS EXTERNAS</a:t>
            </a:r>
          </a:p>
        </p:txBody>
      </p:sp>
      <p:pic>
        <p:nvPicPr>
          <p:cNvPr id="35" name="Imagen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9366" y="1674661"/>
            <a:ext cx="1238425" cy="1240848"/>
          </a:xfrm>
          <a:prstGeom prst="rect">
            <a:avLst/>
          </a:prstGeom>
        </p:spPr>
      </p:pic>
      <p:grpSp>
        <p:nvGrpSpPr>
          <p:cNvPr id="18" name="Grupo 17"/>
          <p:cNvGrpSpPr/>
          <p:nvPr/>
        </p:nvGrpSpPr>
        <p:grpSpPr>
          <a:xfrm>
            <a:off x="7483759" y="1901611"/>
            <a:ext cx="1678665" cy="722818"/>
            <a:chOff x="4626597" y="4439137"/>
            <a:chExt cx="2139255" cy="1111438"/>
          </a:xfrm>
          <a:solidFill>
            <a:srgbClr val="92D050"/>
          </a:solidFill>
        </p:grpSpPr>
        <p:sp>
          <p:nvSpPr>
            <p:cNvPr id="19" name="Rectángulo redondeado 18"/>
            <p:cNvSpPr/>
            <p:nvPr/>
          </p:nvSpPr>
          <p:spPr bwMode="auto">
            <a:xfrm>
              <a:off x="4721271" y="4439137"/>
              <a:ext cx="1927773" cy="1111438"/>
            </a:xfrm>
            <a:prstGeom prst="roundRect">
              <a:avLst/>
            </a:prstGeom>
            <a:grp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sz="2000" dirty="0"/>
            </a:p>
          </p:txBody>
        </p:sp>
        <p:sp>
          <p:nvSpPr>
            <p:cNvPr id="20" name="CuadroTexto 19"/>
            <p:cNvSpPr txBox="1"/>
            <p:nvPr/>
          </p:nvSpPr>
          <p:spPr>
            <a:xfrm>
              <a:off x="4626597" y="4588331"/>
              <a:ext cx="2139255" cy="899177"/>
            </a:xfrm>
            <a:prstGeom prst="rect">
              <a:avLst/>
            </a:prstGeom>
            <a:noFill/>
          </p:spPr>
          <p:txBody>
            <a:bodyPr wrap="none" rtlCol="0">
              <a:spAutoFit/>
            </a:bodyPr>
            <a:lstStyle/>
            <a:p>
              <a:pPr algn="ctr"/>
              <a:r>
                <a:rPr lang="es-ES" sz="1600" b="1" dirty="0"/>
                <a:t>Instrucción y </a:t>
              </a:r>
            </a:p>
            <a:p>
              <a:pPr algn="ctr"/>
              <a:r>
                <a:rPr lang="es-ES" sz="1600" b="1" dirty="0"/>
                <a:t>Adiestramiento</a:t>
              </a:r>
            </a:p>
          </p:txBody>
        </p:sp>
      </p:grpSp>
      <p:grpSp>
        <p:nvGrpSpPr>
          <p:cNvPr id="39" name="Grupo 38"/>
          <p:cNvGrpSpPr/>
          <p:nvPr/>
        </p:nvGrpSpPr>
        <p:grpSpPr>
          <a:xfrm>
            <a:off x="5580112" y="4878533"/>
            <a:ext cx="1512717" cy="722818"/>
            <a:chOff x="4777581" y="4517606"/>
            <a:chExt cx="1927773" cy="1111438"/>
          </a:xfrm>
          <a:solidFill>
            <a:schemeClr val="accent6">
              <a:lumMod val="40000"/>
              <a:lumOff val="60000"/>
            </a:schemeClr>
          </a:solidFill>
        </p:grpSpPr>
        <p:sp>
          <p:nvSpPr>
            <p:cNvPr id="40" name="Rectángulo redondeado 39"/>
            <p:cNvSpPr/>
            <p:nvPr/>
          </p:nvSpPr>
          <p:spPr bwMode="auto">
            <a:xfrm>
              <a:off x="4777581" y="4517606"/>
              <a:ext cx="1927773" cy="1111438"/>
            </a:xfrm>
            <a:prstGeom prst="roundRect">
              <a:avLst/>
            </a:prstGeom>
            <a:grp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sz="2000" dirty="0"/>
            </a:p>
          </p:txBody>
        </p:sp>
        <p:sp>
          <p:nvSpPr>
            <p:cNvPr id="41" name="CuadroTexto 40"/>
            <p:cNvSpPr txBox="1"/>
            <p:nvPr/>
          </p:nvSpPr>
          <p:spPr>
            <a:xfrm>
              <a:off x="5213957" y="4644349"/>
              <a:ext cx="942400" cy="899177"/>
            </a:xfrm>
            <a:prstGeom prst="rect">
              <a:avLst/>
            </a:prstGeom>
            <a:grpFill/>
          </p:spPr>
          <p:txBody>
            <a:bodyPr wrap="none" rtlCol="0">
              <a:spAutoFit/>
            </a:bodyPr>
            <a:lstStyle/>
            <a:p>
              <a:pPr algn="ctr"/>
              <a:r>
                <a:rPr lang="es-ES" sz="1600" b="1" dirty="0"/>
                <a:t>TFG</a:t>
              </a:r>
            </a:p>
            <a:p>
              <a:pPr algn="ctr"/>
              <a:r>
                <a:rPr lang="es-ES" sz="1600" b="1" dirty="0"/>
                <a:t>6 ECTS</a:t>
              </a:r>
            </a:p>
          </p:txBody>
        </p:sp>
      </p:grpSp>
      <p:grpSp>
        <p:nvGrpSpPr>
          <p:cNvPr id="42" name="Grupo 41"/>
          <p:cNvGrpSpPr/>
          <p:nvPr/>
        </p:nvGrpSpPr>
        <p:grpSpPr>
          <a:xfrm>
            <a:off x="3624924" y="4845873"/>
            <a:ext cx="1512717" cy="738664"/>
            <a:chOff x="4721271" y="4434631"/>
            <a:chExt cx="1927773" cy="1135804"/>
          </a:xfrm>
          <a:solidFill>
            <a:srgbClr val="92D050"/>
          </a:solidFill>
        </p:grpSpPr>
        <p:sp>
          <p:nvSpPr>
            <p:cNvPr id="48" name="Rectángulo redondeado 47"/>
            <p:cNvSpPr/>
            <p:nvPr/>
          </p:nvSpPr>
          <p:spPr bwMode="auto">
            <a:xfrm>
              <a:off x="4721271" y="4439137"/>
              <a:ext cx="1927773" cy="1111438"/>
            </a:xfrm>
            <a:prstGeom prst="roundRect">
              <a:avLst/>
            </a:prstGeom>
            <a:grp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sz="2000" dirty="0"/>
            </a:p>
          </p:txBody>
        </p:sp>
        <p:sp>
          <p:nvSpPr>
            <p:cNvPr id="51" name="CuadroTexto 50"/>
            <p:cNvSpPr txBox="1"/>
            <p:nvPr/>
          </p:nvSpPr>
          <p:spPr>
            <a:xfrm>
              <a:off x="4825899" y="4434631"/>
              <a:ext cx="1722517" cy="1135804"/>
            </a:xfrm>
            <a:prstGeom prst="rect">
              <a:avLst/>
            </a:prstGeom>
            <a:noFill/>
          </p:spPr>
          <p:txBody>
            <a:bodyPr wrap="none" rtlCol="0">
              <a:spAutoFit/>
            </a:bodyPr>
            <a:lstStyle/>
            <a:p>
              <a:pPr algn="ctr"/>
              <a:r>
                <a:rPr lang="es-ES" sz="1400" b="1" dirty="0"/>
                <a:t>PRÁCTICAS</a:t>
              </a:r>
            </a:p>
            <a:p>
              <a:pPr algn="ctr"/>
              <a:r>
                <a:rPr lang="es-ES" sz="1400" b="1" dirty="0"/>
                <a:t> EXTERNAS</a:t>
              </a:r>
            </a:p>
            <a:p>
              <a:pPr algn="ctr"/>
              <a:r>
                <a:rPr lang="es-ES" sz="1400" b="1" dirty="0"/>
                <a:t>(3 SEMANAS)</a:t>
              </a:r>
            </a:p>
          </p:txBody>
        </p:sp>
      </p:grpSp>
      <p:cxnSp>
        <p:nvCxnSpPr>
          <p:cNvPr id="52" name="Conector recto de flecha 51"/>
          <p:cNvCxnSpPr/>
          <p:nvPr/>
        </p:nvCxnSpPr>
        <p:spPr bwMode="auto">
          <a:xfrm>
            <a:off x="5789193" y="3515936"/>
            <a:ext cx="390290" cy="1159166"/>
          </a:xfrm>
          <a:prstGeom prst="straightConnector1">
            <a:avLst/>
          </a:prstGeom>
          <a:solidFill>
            <a:schemeClr val="accent1"/>
          </a:solidFill>
          <a:ln w="28575" cap="flat" cmpd="sng" algn="ctr">
            <a:solidFill>
              <a:schemeClr val="tx1"/>
            </a:solidFill>
            <a:prstDash val="solid"/>
            <a:round/>
            <a:headEnd type="none" w="med" len="med"/>
            <a:tailEnd type="triangle"/>
          </a:ln>
          <a:effectLst/>
        </p:spPr>
      </p:cxnSp>
      <p:grpSp>
        <p:nvGrpSpPr>
          <p:cNvPr id="54" name="Grupo 53"/>
          <p:cNvGrpSpPr/>
          <p:nvPr/>
        </p:nvGrpSpPr>
        <p:grpSpPr>
          <a:xfrm>
            <a:off x="1913064" y="4863458"/>
            <a:ext cx="1512717" cy="738664"/>
            <a:chOff x="4721271" y="4434631"/>
            <a:chExt cx="1927773" cy="1135804"/>
          </a:xfrm>
          <a:solidFill>
            <a:srgbClr val="92D050"/>
          </a:solidFill>
        </p:grpSpPr>
        <p:sp>
          <p:nvSpPr>
            <p:cNvPr id="55" name="Rectángulo redondeado 54"/>
            <p:cNvSpPr/>
            <p:nvPr/>
          </p:nvSpPr>
          <p:spPr bwMode="auto">
            <a:xfrm>
              <a:off x="4721271" y="4439137"/>
              <a:ext cx="1927773" cy="1111438"/>
            </a:xfrm>
            <a:prstGeom prst="roundRect">
              <a:avLst/>
            </a:prstGeom>
            <a:grp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sz="1400" dirty="0"/>
            </a:p>
          </p:txBody>
        </p:sp>
        <p:sp>
          <p:nvSpPr>
            <p:cNvPr id="56" name="CuadroTexto 55"/>
            <p:cNvSpPr txBox="1"/>
            <p:nvPr/>
          </p:nvSpPr>
          <p:spPr>
            <a:xfrm>
              <a:off x="4825900" y="4434631"/>
              <a:ext cx="1722515" cy="1135804"/>
            </a:xfrm>
            <a:prstGeom prst="rect">
              <a:avLst/>
            </a:prstGeom>
            <a:noFill/>
          </p:spPr>
          <p:txBody>
            <a:bodyPr wrap="none" rtlCol="0">
              <a:spAutoFit/>
            </a:bodyPr>
            <a:lstStyle/>
            <a:p>
              <a:pPr algn="ctr"/>
              <a:r>
                <a:rPr lang="es-ES" sz="1400" b="1" dirty="0"/>
                <a:t>PRÁCTICAS</a:t>
              </a:r>
            </a:p>
            <a:p>
              <a:pPr algn="ctr"/>
              <a:r>
                <a:rPr lang="es-ES" sz="1400" b="1" dirty="0"/>
                <a:t> EXTERNAS</a:t>
              </a:r>
            </a:p>
            <a:p>
              <a:pPr algn="ctr"/>
              <a:r>
                <a:rPr lang="es-ES" sz="1400" b="1" dirty="0"/>
                <a:t>(3 SEMANAS)</a:t>
              </a:r>
            </a:p>
          </p:txBody>
        </p:sp>
      </p:grpSp>
      <p:grpSp>
        <p:nvGrpSpPr>
          <p:cNvPr id="57" name="Grupo 56"/>
          <p:cNvGrpSpPr/>
          <p:nvPr/>
        </p:nvGrpSpPr>
        <p:grpSpPr>
          <a:xfrm>
            <a:off x="2641761" y="1810638"/>
            <a:ext cx="1678665" cy="722818"/>
            <a:chOff x="4626597" y="4439137"/>
            <a:chExt cx="2139255" cy="1111438"/>
          </a:xfrm>
          <a:solidFill>
            <a:srgbClr val="92D050"/>
          </a:solidFill>
        </p:grpSpPr>
        <p:sp>
          <p:nvSpPr>
            <p:cNvPr id="58" name="Rectángulo redondeado 57"/>
            <p:cNvSpPr/>
            <p:nvPr/>
          </p:nvSpPr>
          <p:spPr bwMode="auto">
            <a:xfrm>
              <a:off x="4721271" y="4439137"/>
              <a:ext cx="1927773" cy="1111438"/>
            </a:xfrm>
            <a:prstGeom prst="roundRect">
              <a:avLst/>
            </a:prstGeom>
            <a:grp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342900" indent="-342900"/>
              <a:endParaRPr lang="es-ES" sz="2000" dirty="0"/>
            </a:p>
          </p:txBody>
        </p:sp>
        <p:sp>
          <p:nvSpPr>
            <p:cNvPr id="59" name="CuadroTexto 58"/>
            <p:cNvSpPr txBox="1"/>
            <p:nvPr/>
          </p:nvSpPr>
          <p:spPr>
            <a:xfrm>
              <a:off x="4626597" y="4588331"/>
              <a:ext cx="2139255" cy="899177"/>
            </a:xfrm>
            <a:prstGeom prst="rect">
              <a:avLst/>
            </a:prstGeom>
            <a:noFill/>
          </p:spPr>
          <p:txBody>
            <a:bodyPr wrap="none" rtlCol="0">
              <a:spAutoFit/>
            </a:bodyPr>
            <a:lstStyle/>
            <a:p>
              <a:pPr algn="ctr"/>
              <a:r>
                <a:rPr lang="es-ES" sz="1600" b="1" dirty="0"/>
                <a:t>Instrucción y </a:t>
              </a:r>
            </a:p>
            <a:p>
              <a:pPr algn="ctr"/>
              <a:r>
                <a:rPr lang="es-ES" sz="1600" b="1" dirty="0"/>
                <a:t>Adiestramiento</a:t>
              </a:r>
            </a:p>
          </p:txBody>
        </p:sp>
      </p:grpSp>
      <p:sp>
        <p:nvSpPr>
          <p:cNvPr id="60" name="Rectángulo 59"/>
          <p:cNvSpPr/>
          <p:nvPr/>
        </p:nvSpPr>
        <p:spPr>
          <a:xfrm>
            <a:off x="82763" y="296722"/>
            <a:ext cx="6020564" cy="707886"/>
          </a:xfrm>
          <a:prstGeom prst="rect">
            <a:avLst/>
          </a:prstGeom>
          <a:noFill/>
        </p:spPr>
        <p:txBody>
          <a:bodyPr wrap="square" rtlCol="0">
            <a:spAutoFit/>
          </a:bodyPr>
          <a:lstStyle/>
          <a:p>
            <a:pPr algn="ctr"/>
            <a:r>
              <a:rPr lang="es-ES" sz="20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Formación del Oficial del CGET A partir del curso 2024-2025</a:t>
            </a:r>
          </a:p>
        </p:txBody>
      </p:sp>
      <p:sp>
        <p:nvSpPr>
          <p:cNvPr id="49" name="Rectángulo redondeado 48"/>
          <p:cNvSpPr/>
          <p:nvPr/>
        </p:nvSpPr>
        <p:spPr>
          <a:xfrm>
            <a:off x="210500" y="1805129"/>
            <a:ext cx="1860591" cy="689464"/>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lumMod val="50000"/>
              </a:schemeClr>
            </a:solidFill>
            <a:prstDash val="dash"/>
          </a:ln>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r>
              <a:rPr lang="es-ES" sz="1400" b="1" dirty="0">
                <a:solidFill>
                  <a:schemeClr val="tx1"/>
                </a:solidFill>
              </a:rPr>
              <a:t>Grado en Estudios para la Defensa y Seguridad</a:t>
            </a:r>
          </a:p>
        </p:txBody>
      </p:sp>
      <p:sp>
        <p:nvSpPr>
          <p:cNvPr id="2" name="Cruz 1"/>
          <p:cNvSpPr/>
          <p:nvPr/>
        </p:nvSpPr>
        <p:spPr>
          <a:xfrm>
            <a:off x="2262344" y="2010590"/>
            <a:ext cx="323335" cy="337206"/>
          </a:xfrm>
          <a:prstGeom prst="plus">
            <a:avLst>
              <a:gd name="adj" fmla="val 39586"/>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0" name="Grupo 49"/>
          <p:cNvGrpSpPr/>
          <p:nvPr/>
        </p:nvGrpSpPr>
        <p:grpSpPr>
          <a:xfrm>
            <a:off x="6529943" y="100057"/>
            <a:ext cx="2345485" cy="1547012"/>
            <a:chOff x="6478783" y="1772815"/>
            <a:chExt cx="2345485" cy="1547012"/>
          </a:xfrm>
        </p:grpSpPr>
        <p:grpSp>
          <p:nvGrpSpPr>
            <p:cNvPr id="53" name="Grupo 52"/>
            <p:cNvGrpSpPr/>
            <p:nvPr/>
          </p:nvGrpSpPr>
          <p:grpSpPr>
            <a:xfrm>
              <a:off x="8218039" y="2523122"/>
              <a:ext cx="510058" cy="716591"/>
              <a:chOff x="6600305" y="428345"/>
              <a:chExt cx="510058" cy="716591"/>
            </a:xfrm>
          </p:grpSpPr>
          <p:pic>
            <p:nvPicPr>
              <p:cNvPr id="65" name="Imagen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7054" y="561625"/>
                <a:ext cx="445888" cy="432844"/>
              </a:xfrm>
              <a:prstGeom prst="rect">
                <a:avLst/>
              </a:prstGeom>
            </p:spPr>
          </p:pic>
          <p:sp>
            <p:nvSpPr>
              <p:cNvPr id="66" name="Elipse 65"/>
              <p:cNvSpPr/>
              <p:nvPr/>
            </p:nvSpPr>
            <p:spPr>
              <a:xfrm>
                <a:off x="6600305" y="428345"/>
                <a:ext cx="510058" cy="71659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61"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8197" t="10221" b="57505"/>
            <a:stretch/>
          </p:blipFill>
          <p:spPr bwMode="auto">
            <a:xfrm>
              <a:off x="8031411" y="1772815"/>
              <a:ext cx="792857" cy="64807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2"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1854" r="70293"/>
            <a:stretch/>
          </p:blipFill>
          <p:spPr bwMode="auto">
            <a:xfrm>
              <a:off x="6512010" y="2343128"/>
              <a:ext cx="740599" cy="96675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3" name="Imagen 62"/>
            <p:cNvPicPr>
              <a:picLocks noChangeAspect="1"/>
            </p:cNvPicPr>
            <p:nvPr/>
          </p:nvPicPr>
          <p:blipFill rotWithShape="1">
            <a:blip r:embed="rId6"/>
            <a:srcRect t="10370" r="32888" b="52612"/>
            <a:stretch/>
          </p:blipFill>
          <p:spPr>
            <a:xfrm>
              <a:off x="6478783" y="1772815"/>
              <a:ext cx="1674505" cy="743961"/>
            </a:xfrm>
            <a:prstGeom prst="rect">
              <a:avLst/>
            </a:prstGeom>
          </p:spPr>
        </p:pic>
        <p:pic>
          <p:nvPicPr>
            <p:cNvPr id="64" name="Imagen 63"/>
            <p:cNvPicPr>
              <a:picLocks noChangeAspect="1"/>
            </p:cNvPicPr>
            <p:nvPr/>
          </p:nvPicPr>
          <p:blipFill rotWithShape="1">
            <a:blip r:embed="rId6"/>
            <a:srcRect l="31828" t="58386" r="31829"/>
            <a:stretch/>
          </p:blipFill>
          <p:spPr>
            <a:xfrm>
              <a:off x="7275984" y="2483472"/>
              <a:ext cx="906770" cy="836355"/>
            </a:xfrm>
            <a:prstGeom prst="rect">
              <a:avLst/>
            </a:prstGeom>
          </p:spPr>
        </p:pic>
      </p:grpSp>
      <p:pic>
        <p:nvPicPr>
          <p:cNvPr id="67" name="Picture 14" descr="Escudo de Armas - Ejército de tierr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7796" y="3514503"/>
            <a:ext cx="416006" cy="542888"/>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6" descr="Archivo:Emblem of the Spanish Civil Guard.svg - Wikipedia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4609" y="3488345"/>
            <a:ext cx="362477" cy="549152"/>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4" descr="Escudo de Armas - Ejército de tierr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16130" y="3521187"/>
            <a:ext cx="416006" cy="542888"/>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6" descr="Archivo:Emblem of the Spanish Civil Guard.svg - Wikipedia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52943" y="3495029"/>
            <a:ext cx="362477" cy="549152"/>
          </a:xfrm>
          <a:prstGeom prst="rect">
            <a:avLst/>
          </a:prstGeom>
          <a:noFill/>
          <a:extLst>
            <a:ext uri="{909E8E84-426E-40DD-AFC4-6F175D3DCCD1}">
              <a14:hiddenFill xmlns:a14="http://schemas.microsoft.com/office/drawing/2010/main">
                <a:solidFill>
                  <a:srgbClr val="FFFFFF"/>
                </a:solidFill>
              </a14:hiddenFill>
            </a:ext>
          </a:extLst>
        </p:spPr>
      </p:pic>
      <p:sp>
        <p:nvSpPr>
          <p:cNvPr id="71" name="CuadroTexto 70"/>
          <p:cNvSpPr txBox="1"/>
          <p:nvPr/>
        </p:nvSpPr>
        <p:spPr>
          <a:xfrm>
            <a:off x="7065970" y="1945339"/>
            <a:ext cx="556563" cy="769441"/>
          </a:xfrm>
          <a:prstGeom prst="rect">
            <a:avLst/>
          </a:prstGeom>
          <a:noFill/>
        </p:spPr>
        <p:txBody>
          <a:bodyPr wrap="none" rtlCol="0">
            <a:spAutoFit/>
          </a:bodyPr>
          <a:lstStyle/>
          <a:p>
            <a:pPr algn="l"/>
            <a:r>
              <a:rPr lang="es-ES" sz="4400" dirty="0">
                <a:solidFill>
                  <a:schemeClr val="accent3">
                    <a:lumMod val="50000"/>
                  </a:schemeClr>
                </a:solidFill>
                <a:latin typeface="Arial Black" panose="020B0A04020102020204" pitchFamily="34" charset="0"/>
              </a:rPr>
              <a:t>+</a:t>
            </a:r>
          </a:p>
        </p:txBody>
      </p:sp>
    </p:spTree>
    <p:extLst>
      <p:ext uri="{BB962C8B-B14F-4D97-AF65-F5344CB8AC3E}">
        <p14:creationId xmlns:p14="http://schemas.microsoft.com/office/powerpoint/2010/main" val="3663452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áfico 14"/>
          <p:cNvGraphicFramePr>
            <a:graphicFrameLocks/>
          </p:cNvGraphicFramePr>
          <p:nvPr>
            <p:extLst>
              <p:ext uri="{D42A27DB-BD31-4B8C-83A1-F6EECF244321}">
                <p14:modId xmlns:p14="http://schemas.microsoft.com/office/powerpoint/2010/main" val="1310197893"/>
              </p:ext>
            </p:extLst>
          </p:nvPr>
        </p:nvGraphicFramePr>
        <p:xfrm>
          <a:off x="2654787" y="4293096"/>
          <a:ext cx="3834426" cy="2381436"/>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ángulo 2"/>
          <p:cNvSpPr/>
          <p:nvPr/>
        </p:nvSpPr>
        <p:spPr>
          <a:xfrm>
            <a:off x="4134779" y="5213697"/>
            <a:ext cx="1423430" cy="830997"/>
          </a:xfrm>
          <a:prstGeom prst="rect">
            <a:avLst/>
          </a:prstGeom>
        </p:spPr>
        <p:txBody>
          <a:bodyPr wrap="square">
            <a:spAutoFit/>
          </a:bodyPr>
          <a:lstStyle/>
          <a:p>
            <a:pPr lvl="0" algn="ctr" fontAlgn="b"/>
            <a:r>
              <a:rPr lang="es-ES" sz="1600" b="1" dirty="0">
                <a:solidFill>
                  <a:srgbClr val="FFFF00"/>
                </a:solidFill>
                <a:latin typeface="Calibri" panose="020F0502020204030204" pitchFamily="34" charset="0"/>
              </a:rPr>
              <a:t>Humanísticas y Ciencias Sociales</a:t>
            </a:r>
          </a:p>
        </p:txBody>
      </p:sp>
      <p:sp>
        <p:nvSpPr>
          <p:cNvPr id="5" name="Rectángulo 4"/>
          <p:cNvSpPr/>
          <p:nvPr/>
        </p:nvSpPr>
        <p:spPr>
          <a:xfrm>
            <a:off x="4818941" y="4728894"/>
            <a:ext cx="1287974" cy="338554"/>
          </a:xfrm>
          <a:prstGeom prst="rect">
            <a:avLst/>
          </a:prstGeom>
        </p:spPr>
        <p:txBody>
          <a:bodyPr wrap="square">
            <a:spAutoFit/>
          </a:bodyPr>
          <a:lstStyle/>
          <a:p>
            <a:pPr lvl="0" algn="ctr" fontAlgn="b"/>
            <a:r>
              <a:rPr lang="es-ES" sz="1600" b="1" dirty="0">
                <a:solidFill>
                  <a:srgbClr val="FFFF00"/>
                </a:solidFill>
                <a:latin typeface="Calibri" panose="020F0502020204030204" pitchFamily="34" charset="0"/>
              </a:rPr>
              <a:t>Científicas</a:t>
            </a:r>
          </a:p>
        </p:txBody>
      </p:sp>
      <p:sp>
        <p:nvSpPr>
          <p:cNvPr id="6" name="Rectángulo 5"/>
          <p:cNvSpPr/>
          <p:nvPr/>
        </p:nvSpPr>
        <p:spPr>
          <a:xfrm>
            <a:off x="3792827" y="4539946"/>
            <a:ext cx="1287974" cy="338554"/>
          </a:xfrm>
          <a:prstGeom prst="rect">
            <a:avLst/>
          </a:prstGeom>
        </p:spPr>
        <p:txBody>
          <a:bodyPr wrap="square">
            <a:spAutoFit/>
          </a:bodyPr>
          <a:lstStyle/>
          <a:p>
            <a:pPr lvl="0" algn="ctr" fontAlgn="b"/>
            <a:r>
              <a:rPr lang="es-ES" sz="1600" b="1" dirty="0">
                <a:solidFill>
                  <a:srgbClr val="FFFF00"/>
                </a:solidFill>
                <a:latin typeface="Calibri" panose="020F0502020204030204" pitchFamily="34" charset="0"/>
              </a:rPr>
              <a:t>Idiomas</a:t>
            </a:r>
          </a:p>
        </p:txBody>
      </p:sp>
      <p:sp>
        <p:nvSpPr>
          <p:cNvPr id="7" name="Rectángulo 6"/>
          <p:cNvSpPr/>
          <p:nvPr/>
        </p:nvSpPr>
        <p:spPr>
          <a:xfrm>
            <a:off x="2981145" y="5076651"/>
            <a:ext cx="1242138" cy="338554"/>
          </a:xfrm>
          <a:prstGeom prst="rect">
            <a:avLst/>
          </a:prstGeom>
        </p:spPr>
        <p:txBody>
          <a:bodyPr wrap="square">
            <a:spAutoFit/>
          </a:bodyPr>
          <a:lstStyle/>
          <a:p>
            <a:pPr lvl="0" algn="ctr" fontAlgn="b"/>
            <a:r>
              <a:rPr lang="es-ES" sz="1600" b="1" dirty="0">
                <a:solidFill>
                  <a:srgbClr val="FFFF00"/>
                </a:solidFill>
                <a:latin typeface="Calibri" panose="020F0502020204030204" pitchFamily="34" charset="0"/>
              </a:rPr>
              <a:t>Defensa</a:t>
            </a:r>
          </a:p>
        </p:txBody>
      </p:sp>
      <p:graphicFrame>
        <p:nvGraphicFramePr>
          <p:cNvPr id="14" name="Tabla 13"/>
          <p:cNvGraphicFramePr>
            <a:graphicFrameLocks noGrp="1"/>
          </p:cNvGraphicFramePr>
          <p:nvPr>
            <p:extLst>
              <p:ext uri="{D42A27DB-BD31-4B8C-83A1-F6EECF244321}">
                <p14:modId xmlns:p14="http://schemas.microsoft.com/office/powerpoint/2010/main" val="1642453242"/>
              </p:ext>
            </p:extLst>
          </p:nvPr>
        </p:nvGraphicFramePr>
        <p:xfrm>
          <a:off x="2267744" y="2446155"/>
          <a:ext cx="5943694" cy="1850514"/>
        </p:xfrm>
        <a:graphic>
          <a:graphicData uri="http://schemas.openxmlformats.org/drawingml/2006/table">
            <a:tbl>
              <a:tblPr>
                <a:effectLst>
                  <a:outerShdw blurRad="50800" dist="38100" dir="2700000" algn="tl" rotWithShape="0">
                    <a:prstClr val="black">
                      <a:alpha val="40000"/>
                    </a:prstClr>
                  </a:outerShdw>
                </a:effectLst>
              </a:tblPr>
              <a:tblGrid>
                <a:gridCol w="1323639">
                  <a:extLst>
                    <a:ext uri="{9D8B030D-6E8A-4147-A177-3AD203B41FA5}">
                      <a16:colId xmlns:a16="http://schemas.microsoft.com/office/drawing/2014/main" val="1025787017"/>
                    </a:ext>
                  </a:extLst>
                </a:gridCol>
                <a:gridCol w="3236338">
                  <a:extLst>
                    <a:ext uri="{9D8B030D-6E8A-4147-A177-3AD203B41FA5}">
                      <a16:colId xmlns:a16="http://schemas.microsoft.com/office/drawing/2014/main" val="4004012339"/>
                    </a:ext>
                  </a:extLst>
                </a:gridCol>
                <a:gridCol w="663637">
                  <a:extLst>
                    <a:ext uri="{9D8B030D-6E8A-4147-A177-3AD203B41FA5}">
                      <a16:colId xmlns:a16="http://schemas.microsoft.com/office/drawing/2014/main" val="3220814312"/>
                    </a:ext>
                  </a:extLst>
                </a:gridCol>
                <a:gridCol w="720080">
                  <a:extLst>
                    <a:ext uri="{9D8B030D-6E8A-4147-A177-3AD203B41FA5}">
                      <a16:colId xmlns:a16="http://schemas.microsoft.com/office/drawing/2014/main" val="65411689"/>
                    </a:ext>
                  </a:extLst>
                </a:gridCol>
              </a:tblGrid>
              <a:tr h="253298">
                <a:tc gridSpan="2">
                  <a:txBody>
                    <a:bodyPr/>
                    <a:lstStyle/>
                    <a:p>
                      <a:pPr algn="ctr" fontAlgn="ctr"/>
                      <a:r>
                        <a:rPr lang="es-ES" sz="1400" b="1" i="0" u="none" strike="noStrike" dirty="0">
                          <a:solidFill>
                            <a:srgbClr val="000000"/>
                          </a:solidFill>
                          <a:effectLst/>
                          <a:latin typeface="Calibri" panose="020F0502020204030204" pitchFamily="34" charset="0"/>
                        </a:rPr>
                        <a:t>Materias</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ES"/>
                    </a:p>
                  </a:txBody>
                  <a:tcPr/>
                </a:tc>
                <a:tc>
                  <a:txBody>
                    <a:bodyPr/>
                    <a:lstStyle/>
                    <a:p>
                      <a:pPr algn="ctr" fontAlgn="ctr"/>
                      <a:r>
                        <a:rPr lang="es-ES" sz="1400" b="1" i="0" u="none" strike="noStrike" dirty="0">
                          <a:solidFill>
                            <a:srgbClr val="000000"/>
                          </a:solidFill>
                          <a:effectLst/>
                          <a:latin typeface="Calibri" panose="020F0502020204030204" pitchFamily="34" charset="0"/>
                        </a:rPr>
                        <a:t>ECTS</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s-ES" sz="1400" b="1" i="0" u="none" strike="noStrike">
                          <a:solidFill>
                            <a:srgbClr val="000000"/>
                          </a:solidFill>
                          <a:effectLst/>
                          <a:latin typeface="Calibri" panose="020F0502020204030204" pitchFamily="34" charset="0"/>
                        </a:rPr>
                        <a:t>%</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39176522"/>
                  </a:ext>
                </a:extLst>
              </a:tr>
              <a:tr h="367125">
                <a:tc>
                  <a:txBody>
                    <a:bodyPr/>
                    <a:lstStyle/>
                    <a:p>
                      <a:pPr algn="l" fontAlgn="ctr"/>
                      <a:r>
                        <a:rPr lang="es-ES" sz="1400" b="1" i="0" u="none" strike="noStrike" dirty="0">
                          <a:solidFill>
                            <a:srgbClr val="000000"/>
                          </a:solidFill>
                          <a:effectLst/>
                          <a:latin typeface="Calibri" panose="020F0502020204030204" pitchFamily="34" charset="0"/>
                        </a:rPr>
                        <a:t>  CIENTÍFICAS</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ctr"/>
                      <a:r>
                        <a:rPr lang="es-ES" sz="1400" b="0" i="0" u="none" strike="noStrike" dirty="0">
                          <a:solidFill>
                            <a:srgbClr val="000000"/>
                          </a:solidFill>
                          <a:effectLst/>
                          <a:latin typeface="Calibri" panose="020F0502020204030204" pitchFamily="34" charset="0"/>
                        </a:rPr>
                        <a:t>    Científico-Tecnológico  /    TECDEF</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s-ES" sz="1400" b="1" i="0" u="none" strike="noStrike" dirty="0">
                          <a:solidFill>
                            <a:srgbClr val="000000"/>
                          </a:solidFill>
                          <a:effectLst/>
                          <a:latin typeface="Calibri" panose="020F0502020204030204" pitchFamily="34" charset="0"/>
                        </a:rPr>
                        <a:t>72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s-ES" sz="1400" b="1" i="0" u="none" strike="noStrike">
                          <a:solidFill>
                            <a:srgbClr val="000000"/>
                          </a:solidFill>
                          <a:effectLst/>
                          <a:latin typeface="Calibri" panose="020F0502020204030204" pitchFamily="34" charset="0"/>
                        </a:rPr>
                        <a:t>30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981288882"/>
                  </a:ext>
                </a:extLst>
              </a:tr>
              <a:tr h="395027">
                <a:tc>
                  <a:txBody>
                    <a:bodyPr/>
                    <a:lstStyle/>
                    <a:p>
                      <a:pPr algn="l" fontAlgn="ctr"/>
                      <a:r>
                        <a:rPr lang="es-ES" sz="1400" b="1" i="0" u="none" strike="noStrike" dirty="0">
                          <a:solidFill>
                            <a:srgbClr val="000000"/>
                          </a:solidFill>
                          <a:effectLst/>
                          <a:latin typeface="Calibri" panose="020F0502020204030204" pitchFamily="34" charset="0"/>
                        </a:rPr>
                        <a:t>  HUM y CS</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80"/>
                    </a:solidFill>
                  </a:tcPr>
                </a:tc>
                <a:tc>
                  <a:txBody>
                    <a:bodyPr/>
                    <a:lstStyle/>
                    <a:p>
                      <a:pPr algn="l" fontAlgn="ctr"/>
                      <a:r>
                        <a:rPr lang="es-ES" sz="1400" b="0" i="0" u="none" strike="noStrike" dirty="0">
                          <a:solidFill>
                            <a:srgbClr val="000000"/>
                          </a:solidFill>
                          <a:effectLst/>
                          <a:latin typeface="Calibri" panose="020F0502020204030204" pitchFamily="34" charset="0"/>
                        </a:rPr>
                        <a:t>   Ciencias Sociales y Jurídicas / Técnicas</a:t>
                      </a:r>
                    </a:p>
                    <a:p>
                      <a:pPr algn="l" fontAlgn="ctr"/>
                      <a:r>
                        <a:rPr lang="es-ES" sz="1400" b="0" i="0" u="none" strike="noStrike" dirty="0">
                          <a:solidFill>
                            <a:srgbClr val="000000"/>
                          </a:solidFill>
                          <a:effectLst/>
                          <a:latin typeface="Calibri" panose="020F0502020204030204" pitchFamily="34" charset="0"/>
                        </a:rPr>
                        <a:t>   de Mando</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80"/>
                    </a:solidFill>
                  </a:tcPr>
                </a:tc>
                <a:tc>
                  <a:txBody>
                    <a:bodyPr/>
                    <a:lstStyle/>
                    <a:p>
                      <a:pPr algn="ctr" fontAlgn="ctr"/>
                      <a:r>
                        <a:rPr lang="es-ES" sz="1400" b="1" i="0" u="none" strike="noStrike" dirty="0">
                          <a:solidFill>
                            <a:srgbClr val="000000"/>
                          </a:solidFill>
                          <a:effectLst/>
                          <a:latin typeface="Calibri" panose="020F0502020204030204" pitchFamily="34" charset="0"/>
                        </a:rPr>
                        <a:t>72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80"/>
                    </a:solidFill>
                  </a:tcPr>
                </a:tc>
                <a:tc>
                  <a:txBody>
                    <a:bodyPr/>
                    <a:lstStyle/>
                    <a:p>
                      <a:pPr algn="ctr" fontAlgn="ctr"/>
                      <a:r>
                        <a:rPr lang="es-ES" sz="1400" b="1" i="0" u="none" strike="noStrike" dirty="0">
                          <a:solidFill>
                            <a:srgbClr val="000000"/>
                          </a:solidFill>
                          <a:effectLst/>
                          <a:latin typeface="Calibri" panose="020F0502020204030204" pitchFamily="34" charset="0"/>
                        </a:rPr>
                        <a:t>30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80"/>
                    </a:solidFill>
                  </a:tcPr>
                </a:tc>
                <a:extLst>
                  <a:ext uri="{0D108BD9-81ED-4DB2-BD59-A6C34878D82A}">
                    <a16:rowId xmlns:a16="http://schemas.microsoft.com/office/drawing/2014/main" val="3858552002"/>
                  </a:ext>
                </a:extLst>
              </a:tr>
              <a:tr h="403838">
                <a:tc>
                  <a:txBody>
                    <a:bodyPr/>
                    <a:lstStyle/>
                    <a:p>
                      <a:pPr algn="l" fontAlgn="ctr"/>
                      <a:r>
                        <a:rPr lang="es-ES" sz="1400" b="1" i="0" u="none" strike="noStrike" dirty="0">
                          <a:solidFill>
                            <a:srgbClr val="000000"/>
                          </a:solidFill>
                          <a:effectLst/>
                          <a:latin typeface="Calibri" panose="020F0502020204030204" pitchFamily="34" charset="0"/>
                        </a:rPr>
                        <a:t>  DEFENSA</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ctr"/>
                      <a:r>
                        <a:rPr lang="es-ES" sz="1400" b="0" i="0" u="none" strike="noStrike" dirty="0">
                          <a:solidFill>
                            <a:srgbClr val="000000"/>
                          </a:solidFill>
                          <a:effectLst/>
                          <a:latin typeface="Calibri" panose="020F0502020204030204" pitchFamily="34" charset="0"/>
                        </a:rPr>
                        <a:t>   Procedimientos Defensa / TFG /  PPSIC</a:t>
                      </a:r>
                    </a:p>
                    <a:p>
                      <a:pPr algn="l" fontAlgn="ctr"/>
                      <a:r>
                        <a:rPr lang="es-ES" sz="1400" b="0" i="0" u="none" strike="noStrike" dirty="0">
                          <a:solidFill>
                            <a:srgbClr val="000000"/>
                          </a:solidFill>
                          <a:effectLst/>
                          <a:latin typeface="Calibri" panose="020F0502020204030204" pitchFamily="34" charset="0"/>
                        </a:rPr>
                        <a:t>   Módulos especialidad / Prácticas Ext.</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s-ES" sz="1400" b="1" i="0" u="none" strike="noStrike" dirty="0">
                          <a:solidFill>
                            <a:srgbClr val="000000"/>
                          </a:solidFill>
                          <a:effectLst/>
                          <a:latin typeface="Calibri" panose="020F0502020204030204" pitchFamily="34" charset="0"/>
                        </a:rPr>
                        <a:t>72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s-ES" sz="1400" b="1" i="0" u="none" strike="noStrike" dirty="0">
                          <a:solidFill>
                            <a:srgbClr val="000000"/>
                          </a:solidFill>
                          <a:effectLst/>
                          <a:latin typeface="Calibri" panose="020F0502020204030204" pitchFamily="34" charset="0"/>
                        </a:rPr>
                        <a:t>30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944434492"/>
                  </a:ext>
                </a:extLst>
              </a:tr>
              <a:tr h="367125">
                <a:tc>
                  <a:txBody>
                    <a:bodyPr/>
                    <a:lstStyle/>
                    <a:p>
                      <a:pPr algn="l" fontAlgn="ctr"/>
                      <a:r>
                        <a:rPr lang="es-ES" sz="1400" b="1" i="0" u="none" strike="noStrike" dirty="0">
                          <a:solidFill>
                            <a:srgbClr val="000000"/>
                          </a:solidFill>
                          <a:effectLst/>
                          <a:latin typeface="Calibri" panose="020F0502020204030204" pitchFamily="34" charset="0"/>
                        </a:rPr>
                        <a:t>   IDIOMAS</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s-ES" sz="1400" b="0" i="0" u="none" strike="noStrike" dirty="0">
                          <a:solidFill>
                            <a:srgbClr val="000000"/>
                          </a:solidFill>
                          <a:effectLst/>
                          <a:latin typeface="Calibri" panose="020F0502020204030204" pitchFamily="34" charset="0"/>
                        </a:rPr>
                        <a:t>    Lengua Inglesa / 2º idioma</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ctr"/>
                      <a:r>
                        <a:rPr lang="es-ES" sz="1400" b="1" i="0" u="none" strike="noStrike" dirty="0">
                          <a:solidFill>
                            <a:srgbClr val="000000"/>
                          </a:solidFill>
                          <a:effectLst/>
                          <a:latin typeface="Calibri" panose="020F0502020204030204" pitchFamily="34" charset="0"/>
                        </a:rPr>
                        <a:t>24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ctr"/>
                      <a:r>
                        <a:rPr lang="es-ES" sz="1400" b="1" i="0" u="none" strike="noStrike" dirty="0">
                          <a:solidFill>
                            <a:srgbClr val="000000"/>
                          </a:solidFill>
                          <a:effectLst/>
                          <a:latin typeface="Calibri" panose="020F0502020204030204" pitchFamily="34" charset="0"/>
                        </a:rPr>
                        <a:t>10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66159998"/>
                  </a:ext>
                </a:extLst>
              </a:tr>
            </a:tbl>
          </a:graphicData>
        </a:graphic>
      </p:graphicFrame>
      <p:sp>
        <p:nvSpPr>
          <p:cNvPr id="18" name="CuadroTexto 17"/>
          <p:cNvSpPr txBox="1"/>
          <p:nvPr/>
        </p:nvSpPr>
        <p:spPr>
          <a:xfrm>
            <a:off x="129401" y="992531"/>
            <a:ext cx="5162679" cy="1077218"/>
          </a:xfrm>
          <a:prstGeom prst="rect">
            <a:avLst/>
          </a:prstGeom>
          <a:noFill/>
        </p:spPr>
        <p:txBody>
          <a:bodyPr wrap="square" rtlCol="0">
            <a:spAutoFit/>
          </a:bodyPr>
          <a:lstStyle/>
          <a:p>
            <a:pPr marL="285750" indent="-285750">
              <a:spcAft>
                <a:spcPts val="1200"/>
              </a:spcAft>
              <a:buFont typeface="Courier New" panose="02070309020205020404" pitchFamily="49" charset="0"/>
              <a:buChar char="o"/>
            </a:pPr>
            <a:r>
              <a:rPr lang="es-ES" dirty="0"/>
              <a:t>Rama de conocimiento: Ingeniería y Arquitectura. </a:t>
            </a:r>
          </a:p>
          <a:p>
            <a:pPr marL="285750" indent="-285750">
              <a:spcAft>
                <a:spcPts val="1200"/>
              </a:spcAft>
              <a:buFont typeface="Courier New" panose="02070309020205020404" pitchFamily="49" charset="0"/>
              <a:buChar char="o"/>
            </a:pPr>
            <a:r>
              <a:rPr lang="es-ES" dirty="0"/>
              <a:t>Ámbito de conocimiento al que se adscribe el título: Interdisciplinar.</a:t>
            </a:r>
            <a:endParaRPr lang="es-ES" b="1" dirty="0"/>
          </a:p>
        </p:txBody>
      </p:sp>
      <p:sp>
        <p:nvSpPr>
          <p:cNvPr id="17" name="Rectángulo redondeado 16"/>
          <p:cNvSpPr/>
          <p:nvPr/>
        </p:nvSpPr>
        <p:spPr>
          <a:xfrm>
            <a:off x="190337" y="248329"/>
            <a:ext cx="2520280" cy="555254"/>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lumMod val="50000"/>
              </a:schemeClr>
            </a:solidFill>
            <a:prstDash val="solid"/>
          </a:ln>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r>
              <a:rPr lang="es-ES" b="1" dirty="0">
                <a:solidFill>
                  <a:schemeClr val="tx1"/>
                </a:solidFill>
              </a:rPr>
              <a:t>Grado en Estudios para la Defensa y Seguridad</a:t>
            </a:r>
          </a:p>
        </p:txBody>
      </p:sp>
      <p:graphicFrame>
        <p:nvGraphicFramePr>
          <p:cNvPr id="4" name="Tabla 3"/>
          <p:cNvGraphicFramePr>
            <a:graphicFrameLocks noGrp="1"/>
          </p:cNvGraphicFramePr>
          <p:nvPr>
            <p:extLst>
              <p:ext uri="{D42A27DB-BD31-4B8C-83A1-F6EECF244321}">
                <p14:modId xmlns:p14="http://schemas.microsoft.com/office/powerpoint/2010/main" val="2678995817"/>
              </p:ext>
            </p:extLst>
          </p:nvPr>
        </p:nvGraphicFramePr>
        <p:xfrm>
          <a:off x="5580112" y="298668"/>
          <a:ext cx="3240359" cy="1812290"/>
        </p:xfrm>
        <a:graphic>
          <a:graphicData uri="http://schemas.openxmlformats.org/drawingml/2006/table">
            <a:tbl>
              <a:tblPr/>
              <a:tblGrid>
                <a:gridCol w="2520279">
                  <a:extLst>
                    <a:ext uri="{9D8B030D-6E8A-4147-A177-3AD203B41FA5}">
                      <a16:colId xmlns:a16="http://schemas.microsoft.com/office/drawing/2014/main" val="3327088434"/>
                    </a:ext>
                  </a:extLst>
                </a:gridCol>
                <a:gridCol w="720080">
                  <a:extLst>
                    <a:ext uri="{9D8B030D-6E8A-4147-A177-3AD203B41FA5}">
                      <a16:colId xmlns:a16="http://schemas.microsoft.com/office/drawing/2014/main" val="3471163537"/>
                    </a:ext>
                  </a:extLst>
                </a:gridCol>
              </a:tblGrid>
              <a:tr h="203200">
                <a:tc>
                  <a:txBody>
                    <a:bodyPr/>
                    <a:lstStyle/>
                    <a:p>
                      <a:pPr algn="l" fontAlgn="ctr"/>
                      <a:r>
                        <a:rPr lang="es-ES" sz="1800" b="0" i="0" u="none" strike="noStrike" dirty="0">
                          <a:effectLst/>
                          <a:latin typeface="Calibri" panose="020F0502020204030204" pitchFamily="34" charset="0"/>
                        </a:rPr>
                        <a:t>Tipo de materia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s-ES" sz="1600" b="0" i="0" u="none" strike="noStrike" dirty="0">
                          <a:solidFill>
                            <a:srgbClr val="000000"/>
                          </a:solidFill>
                          <a:effectLst/>
                          <a:latin typeface="Calibri" panose="020F0502020204030204" pitchFamily="34" charset="0"/>
                        </a:rPr>
                        <a:t>ECTS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405229144"/>
                  </a:ext>
                </a:extLst>
              </a:tr>
              <a:tr h="196850">
                <a:tc>
                  <a:txBody>
                    <a:bodyPr/>
                    <a:lstStyle/>
                    <a:p>
                      <a:pPr lvl="0" algn="l" fontAlgn="b"/>
                      <a:r>
                        <a:rPr lang="es-ES" sz="1600" b="0" i="0" u="none" strike="noStrike" dirty="0">
                          <a:solidFill>
                            <a:srgbClr val="000000"/>
                          </a:solidFill>
                          <a:effectLst/>
                          <a:latin typeface="Calibri" panose="020F0502020204030204" pitchFamily="34" charset="0"/>
                        </a:rPr>
                        <a:t>  Formación Básica (FB).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600" b="0" i="0" u="none" strike="noStrike" dirty="0">
                          <a:solidFill>
                            <a:srgbClr val="000000"/>
                          </a:solidFill>
                          <a:effectLst/>
                          <a:latin typeface="Calibri" panose="020F050202020403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0039621"/>
                  </a:ext>
                </a:extLst>
              </a:tr>
              <a:tr h="196850">
                <a:tc>
                  <a:txBody>
                    <a:bodyPr/>
                    <a:lstStyle/>
                    <a:p>
                      <a:pPr lvl="0" algn="l" fontAlgn="b"/>
                      <a:r>
                        <a:rPr lang="es-ES" sz="1600" b="0" i="0" u="none" strike="noStrike" dirty="0">
                          <a:solidFill>
                            <a:srgbClr val="000000"/>
                          </a:solidFill>
                          <a:effectLst/>
                          <a:latin typeface="Calibri" panose="020F0502020204030204" pitchFamily="34" charset="0"/>
                        </a:rPr>
                        <a:t>  Obligatorias (OB)</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600" b="0" i="0" u="none" strike="noStrike" dirty="0">
                          <a:solidFill>
                            <a:srgbClr val="000000"/>
                          </a:solidFill>
                          <a:effectLst/>
                          <a:latin typeface="Calibri" panose="020F0502020204030204" pitchFamily="34" charset="0"/>
                        </a:rPr>
                        <a:t>126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7919589"/>
                  </a:ext>
                </a:extLst>
              </a:tr>
              <a:tr h="196850">
                <a:tc>
                  <a:txBody>
                    <a:bodyPr/>
                    <a:lstStyle/>
                    <a:p>
                      <a:pPr lvl="0" algn="l" fontAlgn="b"/>
                      <a:r>
                        <a:rPr lang="es-ES" sz="1600" b="0" i="0" u="none" strike="noStrike" dirty="0">
                          <a:solidFill>
                            <a:srgbClr val="000000"/>
                          </a:solidFill>
                          <a:effectLst/>
                          <a:latin typeface="Calibri" panose="020F0502020204030204" pitchFamily="34" charset="0"/>
                        </a:rPr>
                        <a:t>  Optativas (OP).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600" b="0" i="0" u="none" strike="noStrike" dirty="0">
                          <a:solidFill>
                            <a:srgbClr val="000000"/>
                          </a:solidFill>
                          <a:effectLst/>
                          <a:latin typeface="Calibri" panose="020F050202020403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960791"/>
                  </a:ext>
                </a:extLst>
              </a:tr>
              <a:tr h="203200">
                <a:tc>
                  <a:txBody>
                    <a:bodyPr/>
                    <a:lstStyle/>
                    <a:p>
                      <a:pPr lvl="0" algn="l" fontAlgn="b"/>
                      <a:r>
                        <a:rPr lang="es-ES" sz="1600" b="0" i="0" u="none" strike="noStrike" dirty="0">
                          <a:solidFill>
                            <a:srgbClr val="000000"/>
                          </a:solidFill>
                          <a:effectLst/>
                          <a:latin typeface="Calibri" panose="020F0502020204030204" pitchFamily="34" charset="0"/>
                        </a:rPr>
                        <a:t>  Prácticas Externas (PE).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600" b="0" i="0" u="none" strike="noStrike" dirty="0">
                          <a:solidFill>
                            <a:srgbClr val="000000"/>
                          </a:solidFill>
                          <a:effectLst/>
                          <a:latin typeface="Calibri" panose="020F050202020403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8701901"/>
                  </a:ext>
                </a:extLst>
              </a:tr>
              <a:tr h="196850">
                <a:tc>
                  <a:txBody>
                    <a:bodyPr/>
                    <a:lstStyle/>
                    <a:p>
                      <a:pPr lvl="0" algn="l" fontAlgn="b"/>
                      <a:r>
                        <a:rPr lang="es-ES" sz="1600" b="0" i="0" u="none" strike="noStrike" dirty="0">
                          <a:solidFill>
                            <a:srgbClr val="000000"/>
                          </a:solidFill>
                          <a:effectLst/>
                          <a:latin typeface="Calibri" panose="020F0502020204030204" pitchFamily="34" charset="0"/>
                        </a:rPr>
                        <a:t>  Trabajo Fin de Grado (TFG).</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600" b="0" i="0" u="none" strike="noStrike" dirty="0">
                          <a:solidFill>
                            <a:srgbClr val="000000"/>
                          </a:solidFill>
                          <a:effectLst/>
                          <a:latin typeface="Calibri" panose="020F050202020403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5258861"/>
                  </a:ext>
                </a:extLst>
              </a:tr>
              <a:tr h="203200">
                <a:tc>
                  <a:txBody>
                    <a:bodyPr/>
                    <a:lstStyle/>
                    <a:p>
                      <a:pPr algn="l" fontAlgn="b"/>
                      <a:r>
                        <a:rPr lang="es-ES" sz="1800" b="0" i="0" u="none" strike="noStrike" dirty="0">
                          <a:solidFill>
                            <a:srgbClr val="000000"/>
                          </a:solidFill>
                          <a:effectLst/>
                          <a:latin typeface="Calibri" panose="020F050202020403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ES" sz="1600" b="0" i="0" u="none" strike="noStrike" dirty="0">
                          <a:solidFill>
                            <a:srgbClr val="000000"/>
                          </a:solidFill>
                          <a:effectLst/>
                          <a:latin typeface="Calibri" panose="020F0502020204030204" pitchFamily="34" charset="0"/>
                        </a:rPr>
                        <a:t>240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82134804"/>
                  </a:ext>
                </a:extLst>
              </a:tr>
            </a:tbl>
          </a:graphicData>
        </a:graphic>
      </p:graphicFrame>
    </p:spTree>
    <p:extLst>
      <p:ext uri="{BB962C8B-B14F-4D97-AF65-F5344CB8AC3E}">
        <p14:creationId xmlns:p14="http://schemas.microsoft.com/office/powerpoint/2010/main" val="2319557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1280750557"/>
              </p:ext>
            </p:extLst>
          </p:nvPr>
        </p:nvGraphicFramePr>
        <p:xfrm>
          <a:off x="251520" y="476672"/>
          <a:ext cx="8712968" cy="4044950"/>
        </p:xfrm>
        <a:graphic>
          <a:graphicData uri="http://schemas.openxmlformats.org/drawingml/2006/table">
            <a:tbl>
              <a:tblPr/>
              <a:tblGrid>
                <a:gridCol w="827482">
                  <a:extLst>
                    <a:ext uri="{9D8B030D-6E8A-4147-A177-3AD203B41FA5}">
                      <a16:colId xmlns:a16="http://schemas.microsoft.com/office/drawing/2014/main" val="4240658756"/>
                    </a:ext>
                  </a:extLst>
                </a:gridCol>
                <a:gridCol w="990470">
                  <a:extLst>
                    <a:ext uri="{9D8B030D-6E8A-4147-A177-3AD203B41FA5}">
                      <a16:colId xmlns:a16="http://schemas.microsoft.com/office/drawing/2014/main" val="2420706523"/>
                    </a:ext>
                  </a:extLst>
                </a:gridCol>
                <a:gridCol w="5022808">
                  <a:extLst>
                    <a:ext uri="{9D8B030D-6E8A-4147-A177-3AD203B41FA5}">
                      <a16:colId xmlns:a16="http://schemas.microsoft.com/office/drawing/2014/main" val="2344433998"/>
                    </a:ext>
                  </a:extLst>
                </a:gridCol>
                <a:gridCol w="1152128">
                  <a:extLst>
                    <a:ext uri="{9D8B030D-6E8A-4147-A177-3AD203B41FA5}">
                      <a16:colId xmlns:a16="http://schemas.microsoft.com/office/drawing/2014/main" val="3431025325"/>
                    </a:ext>
                  </a:extLst>
                </a:gridCol>
                <a:gridCol w="720080">
                  <a:extLst>
                    <a:ext uri="{9D8B030D-6E8A-4147-A177-3AD203B41FA5}">
                      <a16:colId xmlns:a16="http://schemas.microsoft.com/office/drawing/2014/main" val="3846087349"/>
                    </a:ext>
                  </a:extLst>
                </a:gridCol>
              </a:tblGrid>
              <a:tr h="219075">
                <a:tc gridSpan="5">
                  <a:txBody>
                    <a:bodyPr/>
                    <a:lstStyle/>
                    <a:p>
                      <a:pPr algn="ctr" fontAlgn="ctr"/>
                      <a:r>
                        <a:rPr lang="es-ES" sz="2000" b="1" i="1" u="none" strike="noStrike" dirty="0">
                          <a:solidFill>
                            <a:srgbClr val="000000"/>
                          </a:solidFill>
                          <a:effectLst/>
                          <a:latin typeface="Calibri" panose="020F0502020204030204" pitchFamily="34" charset="0"/>
                        </a:rPr>
                        <a:t>GRADO EN ESTUDIOS PARA LA DEFENSA Y SEGURIDAD</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274689549"/>
                  </a:ext>
                </a:extLst>
              </a:tr>
              <a:tr h="203200">
                <a:tc>
                  <a:txBody>
                    <a:bodyPr/>
                    <a:lstStyle/>
                    <a:p>
                      <a:pPr algn="ctr" fontAlgn="ctr"/>
                      <a:r>
                        <a:rPr lang="es-ES" sz="2000" b="1" i="0" u="none" strike="noStrike">
                          <a:solidFill>
                            <a:srgbClr val="000000"/>
                          </a:solidFill>
                          <a:effectLst/>
                          <a:latin typeface="Calibri" panose="020F0502020204030204" pitchFamily="34" charset="0"/>
                        </a:rPr>
                        <a:t>CURSO</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s-ES" sz="2000" b="1" i="0" u="none" strike="noStrike">
                          <a:solidFill>
                            <a:srgbClr val="000000"/>
                          </a:solidFill>
                          <a:effectLst/>
                          <a:latin typeface="Calibri" panose="020F0502020204030204" pitchFamily="34" charset="0"/>
                        </a:rPr>
                        <a:t>CUATR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s-ES" sz="2000" b="1" i="1" u="none" strike="noStrike">
                          <a:solidFill>
                            <a:srgbClr val="000000"/>
                          </a:solidFill>
                          <a:effectLst/>
                          <a:latin typeface="Calibri" panose="020F0502020204030204" pitchFamily="34" charset="0"/>
                        </a:rPr>
                        <a:t>ASIGNATURA</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l" fontAlgn="ctr"/>
                      <a:r>
                        <a:rPr lang="es-ES" sz="2000" b="1" i="1" u="none" strike="noStrike">
                          <a:solidFill>
                            <a:srgbClr val="000000"/>
                          </a:solidFill>
                          <a:effectLst/>
                          <a:latin typeface="Calibri" panose="020F0502020204030204" pitchFamily="34" charset="0"/>
                        </a:rPr>
                        <a:t> </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s-ES" sz="2000" b="1" i="1" u="none" strike="noStrike">
                          <a:solidFill>
                            <a:srgbClr val="000000"/>
                          </a:solidFill>
                          <a:effectLst/>
                          <a:latin typeface="Calibri" panose="020F0502020204030204" pitchFamily="34" charset="0"/>
                        </a:rPr>
                        <a:t>ECTS</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val="3384798077"/>
                  </a:ext>
                </a:extLst>
              </a:tr>
              <a:tr h="196850">
                <a:tc rowSpan="11">
                  <a:txBody>
                    <a:bodyPr/>
                    <a:lstStyle/>
                    <a:p>
                      <a:pPr algn="ctr" fontAlgn="ctr"/>
                      <a:r>
                        <a:rPr lang="es-ES" sz="2000" b="1" i="0" u="none" strike="noStrike" dirty="0">
                          <a:solidFill>
                            <a:srgbClr val="000000"/>
                          </a:solidFill>
                          <a:effectLst/>
                          <a:latin typeface="Calibri" panose="020F0502020204030204" pitchFamily="34" charset="0"/>
                        </a:rPr>
                        <a:t>1º</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ctr" fontAlgn="ctr"/>
                      <a:r>
                        <a:rPr lang="es-ES" sz="2000" b="1" i="0" u="none" strike="noStrike" dirty="0">
                          <a:solidFill>
                            <a:srgbClr val="000000"/>
                          </a:solidFill>
                          <a:effectLst/>
                          <a:latin typeface="Calibri" panose="020F0502020204030204" pitchFamily="34" charset="0"/>
                        </a:rPr>
                        <a:t>1º</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 Matemáticas I. </a:t>
                      </a:r>
                    </a:p>
                  </a:txBody>
                  <a:tcPr marL="6350" marR="6350" marT="6350"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32200</a:t>
                      </a:r>
                    </a:p>
                  </a:txBody>
                  <a:tcPr marL="6350" marR="6350" marT="6350"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6907239"/>
                  </a:ext>
                </a:extLst>
              </a:tr>
              <a:tr h="196850">
                <a:tc vMerge="1">
                  <a:txBody>
                    <a:bodyPr/>
                    <a:lstStyle/>
                    <a:p>
                      <a:endParaRPr lang="es-ES"/>
                    </a:p>
                  </a:txBody>
                  <a:tcPr/>
                </a:tc>
                <a:tc vMerge="1">
                  <a:txBody>
                    <a:bodyPr/>
                    <a:lstStyle/>
                    <a:p>
                      <a:endParaRPr lang="es-ES"/>
                    </a:p>
                  </a:txBody>
                  <a:tcPr/>
                </a:tc>
                <a:tc>
                  <a:txBody>
                    <a:bodyPr/>
                    <a:lstStyle/>
                    <a:p>
                      <a:pPr algn="l" fontAlgn="ctr"/>
                      <a:r>
                        <a:rPr lang="es-ES" sz="2000" b="0" i="0" u="none" strike="noStrike" dirty="0">
                          <a:solidFill>
                            <a:srgbClr val="000000"/>
                          </a:solidFill>
                          <a:effectLst/>
                          <a:latin typeface="Calibri" panose="020F0502020204030204" pitchFamily="34" charset="0"/>
                        </a:rPr>
                        <a:t> Derecho I. </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32201</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85027515"/>
                  </a:ext>
                </a:extLst>
              </a:tr>
              <a:tr h="196850">
                <a:tc vMerge="1">
                  <a:txBody>
                    <a:bodyPr/>
                    <a:lstStyle/>
                    <a:p>
                      <a:endParaRPr lang="es-ES"/>
                    </a:p>
                  </a:txBody>
                  <a:tcPr/>
                </a:tc>
                <a:tc vMerge="1">
                  <a:txBody>
                    <a:bodyPr/>
                    <a:lstStyle/>
                    <a:p>
                      <a:endParaRPr lang="es-ES"/>
                    </a:p>
                  </a:txBody>
                  <a:tcPr/>
                </a:tc>
                <a:tc>
                  <a:txBody>
                    <a:bodyPr/>
                    <a:lstStyle/>
                    <a:p>
                      <a:pPr algn="l" fontAlgn="ctr"/>
                      <a:r>
                        <a:rPr lang="es-ES" sz="2000" b="0" i="0" u="none" strike="noStrike" dirty="0">
                          <a:solidFill>
                            <a:srgbClr val="000000"/>
                          </a:solidFill>
                          <a:effectLst/>
                          <a:latin typeface="Calibri" panose="020F0502020204030204" pitchFamily="34" charset="0"/>
                        </a:rPr>
                        <a:t> Psicología. Introducción al Liderazgo </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32202</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dirty="0">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56320625"/>
                  </a:ext>
                </a:extLst>
              </a:tr>
              <a:tr h="203200">
                <a:tc vMerge="1">
                  <a:txBody>
                    <a:bodyPr/>
                    <a:lstStyle/>
                    <a:p>
                      <a:endParaRPr lang="es-ES"/>
                    </a:p>
                  </a:txBody>
                  <a:tcPr/>
                </a:tc>
                <a:tc vMerge="1">
                  <a:txBody>
                    <a:bodyPr/>
                    <a:lstStyle/>
                    <a:p>
                      <a:endParaRPr lang="es-ES"/>
                    </a:p>
                  </a:txBody>
                  <a:tcPr/>
                </a:tc>
                <a:tc>
                  <a:txBody>
                    <a:bodyPr/>
                    <a:lstStyle/>
                    <a:p>
                      <a:pPr algn="l" fontAlgn="ctr"/>
                      <a:r>
                        <a:rPr lang="es-ES" sz="2000" b="0" i="0" u="none" strike="noStrike" dirty="0">
                          <a:solidFill>
                            <a:srgbClr val="000000"/>
                          </a:solidFill>
                          <a:effectLst/>
                          <a:latin typeface="Calibri" panose="020F0502020204030204" pitchFamily="34" charset="0"/>
                        </a:rPr>
                        <a:t> Tecnología aplicada a la defensa (I). </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32203</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47158014"/>
                  </a:ext>
                </a:extLst>
              </a:tr>
              <a:tr h="196850">
                <a:tc vMerge="1">
                  <a:txBody>
                    <a:bodyPr/>
                    <a:lstStyle/>
                    <a:p>
                      <a:endParaRPr lang="es-ES"/>
                    </a:p>
                  </a:txBody>
                  <a:tcPr/>
                </a:tc>
                <a:tc rowSpan="4">
                  <a:txBody>
                    <a:bodyPr/>
                    <a:lstStyle/>
                    <a:p>
                      <a:pPr algn="ctr" fontAlgn="ctr"/>
                      <a:r>
                        <a:rPr lang="es-ES" sz="2000" b="1" i="0" u="none" strike="noStrike" dirty="0">
                          <a:solidFill>
                            <a:srgbClr val="000000"/>
                          </a:solidFill>
                          <a:effectLst/>
                          <a:latin typeface="Calibri" panose="020F0502020204030204" pitchFamily="34" charset="0"/>
                        </a:rPr>
                        <a:t>2º</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 Fundamentos de Mecánica.</a:t>
                      </a:r>
                    </a:p>
                  </a:txBody>
                  <a:tcPr marL="6350" marR="6350" marT="6350"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32206</a:t>
                      </a:r>
                    </a:p>
                  </a:txBody>
                  <a:tcPr marL="6350" marR="6350" marT="6350"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9360014"/>
                  </a:ext>
                </a:extLst>
              </a:tr>
              <a:tr h="196850">
                <a:tc vMerge="1">
                  <a:txBody>
                    <a:bodyPr/>
                    <a:lstStyle/>
                    <a:p>
                      <a:endParaRPr lang="es-ES"/>
                    </a:p>
                  </a:txBody>
                  <a:tcPr/>
                </a:tc>
                <a:tc vMerge="1">
                  <a:txBody>
                    <a:bodyPr/>
                    <a:lstStyle/>
                    <a:p>
                      <a:endParaRPr lang="es-ES"/>
                    </a:p>
                  </a:txBody>
                  <a:tcPr/>
                </a:tc>
                <a:tc>
                  <a:txBody>
                    <a:bodyPr/>
                    <a:lstStyle/>
                    <a:p>
                      <a:pPr algn="l" fontAlgn="ctr"/>
                      <a:r>
                        <a:rPr lang="es-ES" sz="2000" b="0" i="0" u="none" strike="noStrike" dirty="0">
                          <a:solidFill>
                            <a:srgbClr val="000000"/>
                          </a:solidFill>
                          <a:effectLst/>
                          <a:latin typeface="Calibri" panose="020F0502020204030204" pitchFamily="34" charset="0"/>
                        </a:rPr>
                        <a:t> Fundamentos de Informática.</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32207</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04578755"/>
                  </a:ext>
                </a:extLst>
              </a:tr>
              <a:tr h="196850">
                <a:tc vMerge="1">
                  <a:txBody>
                    <a:bodyPr/>
                    <a:lstStyle/>
                    <a:p>
                      <a:endParaRPr lang="es-ES"/>
                    </a:p>
                  </a:txBody>
                  <a:tcPr/>
                </a:tc>
                <a:tc vMerge="1">
                  <a:txBody>
                    <a:bodyPr/>
                    <a:lstStyle/>
                    <a:p>
                      <a:endParaRPr lang="es-ES"/>
                    </a:p>
                  </a:txBody>
                  <a:tcPr/>
                </a:tc>
                <a:tc>
                  <a:txBody>
                    <a:bodyPr/>
                    <a:lstStyle/>
                    <a:p>
                      <a:pPr algn="l" fontAlgn="ctr"/>
                      <a:r>
                        <a:rPr lang="es-ES" sz="2000" b="0" i="0" u="none" strike="noStrike" dirty="0">
                          <a:solidFill>
                            <a:srgbClr val="000000"/>
                          </a:solidFill>
                          <a:effectLst/>
                          <a:latin typeface="Calibri" panose="020F0502020204030204" pitchFamily="34" charset="0"/>
                        </a:rPr>
                        <a:t> Introducción a la economía.</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32208</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2851634"/>
                  </a:ext>
                </a:extLst>
              </a:tr>
              <a:tr h="203200">
                <a:tc vMerge="1">
                  <a:txBody>
                    <a:bodyPr/>
                    <a:lstStyle/>
                    <a:p>
                      <a:endParaRPr lang="es-ES"/>
                    </a:p>
                  </a:txBody>
                  <a:tcPr/>
                </a:tc>
                <a:tc vMerge="1">
                  <a:txBody>
                    <a:bodyPr/>
                    <a:lstStyle/>
                    <a:p>
                      <a:endParaRPr lang="es-ES"/>
                    </a:p>
                  </a:txBody>
                  <a:tcPr/>
                </a:tc>
                <a:tc>
                  <a:txBody>
                    <a:bodyPr/>
                    <a:lstStyle/>
                    <a:p>
                      <a:pPr algn="l" fontAlgn="ctr"/>
                      <a:r>
                        <a:rPr lang="es-ES" sz="2000" b="0" i="0" u="none" strike="noStrike" dirty="0">
                          <a:solidFill>
                            <a:srgbClr val="000000"/>
                          </a:solidFill>
                          <a:effectLst/>
                          <a:latin typeface="Calibri" panose="020F0502020204030204" pitchFamily="34" charset="0"/>
                        </a:rPr>
                        <a:t> Historia de España. Estado, ejército y sociedad.</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2000" b="0" i="0" u="none" strike="noStrike" dirty="0">
                          <a:solidFill>
                            <a:srgbClr val="000000"/>
                          </a:solidFill>
                          <a:effectLst/>
                          <a:latin typeface="Calibri" panose="020F0502020204030204" pitchFamily="34" charset="0"/>
                        </a:rPr>
                        <a:t>32209</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37845178"/>
                  </a:ext>
                </a:extLst>
              </a:tr>
              <a:tr h="196850">
                <a:tc vMerge="1">
                  <a:txBody>
                    <a:bodyPr/>
                    <a:lstStyle/>
                    <a:p>
                      <a:endParaRPr lang="es-ES"/>
                    </a:p>
                  </a:txBody>
                  <a:tcPr/>
                </a:tc>
                <a:tc rowSpan="2">
                  <a:txBody>
                    <a:bodyPr/>
                    <a:lstStyle/>
                    <a:p>
                      <a:pPr algn="ctr" fontAlgn="ctr"/>
                      <a:r>
                        <a:rPr lang="es-ES" sz="2000" b="1" i="0" u="none" strike="noStrike">
                          <a:solidFill>
                            <a:srgbClr val="000000"/>
                          </a:solidFill>
                          <a:effectLst/>
                          <a:latin typeface="Calibri" panose="020F0502020204030204" pitchFamily="34" charset="0"/>
                        </a:rPr>
                        <a:t>Anual</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2000" b="0" i="0" u="none" strike="noStrike" dirty="0">
                          <a:solidFill>
                            <a:srgbClr val="000000"/>
                          </a:solidFill>
                          <a:effectLst/>
                          <a:latin typeface="Calibri" panose="020F0502020204030204" pitchFamily="34" charset="0"/>
                        </a:rPr>
                        <a:t> Lengua Inglesa I</a:t>
                      </a:r>
                    </a:p>
                  </a:txBody>
                  <a:tcPr marL="6350" marR="6350" marT="6350"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ES" sz="2000" b="0" i="0" u="none" strike="noStrike" dirty="0">
                          <a:solidFill>
                            <a:srgbClr val="000000"/>
                          </a:solidFill>
                          <a:effectLst/>
                          <a:latin typeface="Calibri" panose="020F0502020204030204" pitchFamily="34" charset="0"/>
                        </a:rPr>
                        <a:t>32204</a:t>
                      </a:r>
                    </a:p>
                  </a:txBody>
                  <a:tcPr marL="6350" marR="6350" marT="6350"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7215324"/>
                  </a:ext>
                </a:extLst>
              </a:tr>
              <a:tr h="203200">
                <a:tc vMerge="1">
                  <a:txBody>
                    <a:bodyPr/>
                    <a:lstStyle/>
                    <a:p>
                      <a:endParaRPr lang="es-ES"/>
                    </a:p>
                  </a:txBody>
                  <a:tcPr/>
                </a:tc>
                <a:tc vMerge="1">
                  <a:txBody>
                    <a:bodyPr/>
                    <a:lstStyle/>
                    <a:p>
                      <a:endParaRPr lang="es-ES"/>
                    </a:p>
                  </a:txBody>
                  <a:tcPr/>
                </a:tc>
                <a:tc>
                  <a:txBody>
                    <a:bodyPr/>
                    <a:lstStyle/>
                    <a:p>
                      <a:pPr algn="l" fontAlgn="ctr"/>
                      <a:r>
                        <a:rPr lang="es-ES" sz="2000" b="0" i="0" u="none" strike="noStrike" dirty="0">
                          <a:solidFill>
                            <a:srgbClr val="000000"/>
                          </a:solidFill>
                          <a:effectLst/>
                          <a:latin typeface="Calibri" panose="020F0502020204030204" pitchFamily="34" charset="0"/>
                        </a:rPr>
                        <a:t> Procedimientos aplicados a la defensa I</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2000" b="0" i="0" u="none" strike="noStrike" dirty="0">
                          <a:solidFill>
                            <a:srgbClr val="000000"/>
                          </a:solidFill>
                          <a:effectLst/>
                          <a:latin typeface="Calibri" panose="020F0502020204030204" pitchFamily="34" charset="0"/>
                        </a:rPr>
                        <a:t>32205</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2000" b="0" i="0" u="none" strike="noStrike">
                          <a:solidFill>
                            <a:srgbClr val="000000"/>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9847451"/>
                  </a:ext>
                </a:extLst>
              </a:tr>
              <a:tr h="203200">
                <a:tc vMerge="1">
                  <a:txBody>
                    <a:bodyPr/>
                    <a:lstStyle/>
                    <a:p>
                      <a:endParaRPr lang="es-ES"/>
                    </a:p>
                  </a:txBody>
                  <a:tcPr/>
                </a:tc>
                <a:tc gridSpan="3">
                  <a:txBody>
                    <a:bodyPr/>
                    <a:lstStyle/>
                    <a:p>
                      <a:pPr algn="ctr" fontAlgn="ctr"/>
                      <a:r>
                        <a:rPr lang="es-ES" sz="2000" b="1" i="0" u="none" strike="noStrike">
                          <a:solidFill>
                            <a:srgbClr val="000000"/>
                          </a:solidFill>
                          <a:effectLst/>
                          <a:latin typeface="Calibri" panose="020F0502020204030204" pitchFamily="34" charset="0"/>
                        </a:rPr>
                        <a:t>TOTAL PRIMER CURSO</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hMerge="1">
                  <a:txBody>
                    <a:bodyPr/>
                    <a:lstStyle/>
                    <a:p>
                      <a:endParaRPr lang="es-ES"/>
                    </a:p>
                  </a:txBody>
                  <a:tcPr/>
                </a:tc>
                <a:tc hMerge="1">
                  <a:txBody>
                    <a:bodyPr/>
                    <a:lstStyle/>
                    <a:p>
                      <a:endParaRPr lang="es-ES"/>
                    </a:p>
                  </a:txBody>
                  <a:tcPr/>
                </a:tc>
                <a:tc>
                  <a:txBody>
                    <a:bodyPr/>
                    <a:lstStyle/>
                    <a:p>
                      <a:pPr algn="ctr" fontAlgn="ctr"/>
                      <a:r>
                        <a:rPr lang="es-ES" sz="2000" b="1" i="0" u="none" strike="noStrike" dirty="0">
                          <a:solidFill>
                            <a:srgbClr val="000000"/>
                          </a:solidFill>
                          <a:effectLst/>
                          <a:latin typeface="Calibri" panose="020F0502020204030204" pitchFamily="34" charset="0"/>
                        </a:rPr>
                        <a:t>60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val="2665811195"/>
                  </a:ext>
                </a:extLst>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4269816669"/>
              </p:ext>
            </p:extLst>
          </p:nvPr>
        </p:nvGraphicFramePr>
        <p:xfrm>
          <a:off x="323528" y="4941168"/>
          <a:ext cx="5529560" cy="1555750"/>
        </p:xfrm>
        <a:graphic>
          <a:graphicData uri="http://schemas.openxmlformats.org/drawingml/2006/table">
            <a:tbl>
              <a:tblPr/>
              <a:tblGrid>
                <a:gridCol w="4665464">
                  <a:extLst>
                    <a:ext uri="{9D8B030D-6E8A-4147-A177-3AD203B41FA5}">
                      <a16:colId xmlns:a16="http://schemas.microsoft.com/office/drawing/2014/main" val="1880933504"/>
                    </a:ext>
                  </a:extLst>
                </a:gridCol>
                <a:gridCol w="864096">
                  <a:extLst>
                    <a:ext uri="{9D8B030D-6E8A-4147-A177-3AD203B41FA5}">
                      <a16:colId xmlns:a16="http://schemas.microsoft.com/office/drawing/2014/main" val="428881162"/>
                    </a:ext>
                  </a:extLst>
                </a:gridCol>
              </a:tblGrid>
              <a:tr h="203200">
                <a:tc>
                  <a:txBody>
                    <a:bodyPr/>
                    <a:lstStyle/>
                    <a:p>
                      <a:pPr algn="ctr" fontAlgn="ctr"/>
                      <a:r>
                        <a:rPr lang="es-ES" sz="2000" b="1" i="1" u="none" strike="noStrike">
                          <a:solidFill>
                            <a:srgbClr val="000000"/>
                          </a:solidFill>
                          <a:effectLst/>
                          <a:latin typeface="Calibri" panose="020F0502020204030204" pitchFamily="34" charset="0"/>
                        </a:rPr>
                        <a:t>ASIGNATURA</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s-ES" sz="2000" b="1" i="1" u="none" strike="noStrike">
                          <a:solidFill>
                            <a:srgbClr val="000000"/>
                          </a:solidFill>
                          <a:effectLst/>
                          <a:latin typeface="Calibri" panose="020F0502020204030204" pitchFamily="34" charset="0"/>
                        </a:rPr>
                        <a:t>SEM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205794149"/>
                  </a:ext>
                </a:extLst>
              </a:tr>
              <a:tr h="196850">
                <a:tc>
                  <a:txBody>
                    <a:bodyPr/>
                    <a:lstStyle/>
                    <a:p>
                      <a:pPr algn="l" fontAlgn="ctr"/>
                      <a:r>
                        <a:rPr lang="es-ES" sz="2000" b="0" i="0" u="none" strike="noStrike" dirty="0">
                          <a:solidFill>
                            <a:srgbClr val="000000"/>
                          </a:solidFill>
                          <a:effectLst/>
                          <a:latin typeface="Calibri" panose="020F0502020204030204" pitchFamily="34" charset="0"/>
                        </a:rPr>
                        <a:t>Fase de Acogida</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6910454"/>
                  </a:ext>
                </a:extLst>
              </a:tr>
              <a:tr h="196850">
                <a:tc>
                  <a:txBody>
                    <a:bodyPr/>
                    <a:lstStyle/>
                    <a:p>
                      <a:pPr algn="l" fontAlgn="ctr"/>
                      <a:r>
                        <a:rPr lang="es-ES" sz="2000" b="0" i="0" u="none" strike="noStrike" dirty="0">
                          <a:solidFill>
                            <a:srgbClr val="000000"/>
                          </a:solidFill>
                          <a:effectLst/>
                          <a:latin typeface="Calibri" panose="020F0502020204030204" pitchFamily="34" charset="0"/>
                        </a:rPr>
                        <a:t>Instrucción y Adiestramiento I</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8045645"/>
                  </a:ext>
                </a:extLst>
              </a:tr>
              <a:tr h="196850">
                <a:tc>
                  <a:txBody>
                    <a:bodyPr/>
                    <a:lstStyle/>
                    <a:p>
                      <a:pPr algn="l" fontAlgn="ctr"/>
                      <a:r>
                        <a:rPr lang="es-ES" sz="2000" b="0" i="0" u="none" strike="noStrike" dirty="0">
                          <a:effectLst/>
                          <a:latin typeface="Calibri" panose="020F0502020204030204" pitchFamily="34" charset="0"/>
                        </a:rPr>
                        <a:t>Formación Física I</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2000" b="0" i="0" u="none" strike="noStrike">
                          <a:solidFill>
                            <a:srgbClr val="000000"/>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4994300"/>
                  </a:ext>
                </a:extLst>
              </a:tr>
              <a:tr h="203200">
                <a:tc>
                  <a:txBody>
                    <a:bodyPr/>
                    <a:lstStyle/>
                    <a:p>
                      <a:pPr algn="l" fontAlgn="ctr"/>
                      <a:r>
                        <a:rPr lang="es-ES" sz="2000" b="0" i="0" u="none" strike="noStrike" dirty="0">
                          <a:solidFill>
                            <a:srgbClr val="000000"/>
                          </a:solidFill>
                          <a:effectLst/>
                          <a:latin typeface="Calibri" panose="020F0502020204030204" pitchFamily="34" charset="0"/>
                        </a:rPr>
                        <a:t>Orden Cerrado I</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2000" b="0" i="0" u="none" strike="noStrike" dirty="0">
                          <a:solidFill>
                            <a:srgbClr val="000000"/>
                          </a:solidFill>
                          <a:effectLst/>
                          <a:latin typeface="Calibri" panose="020F050202020403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843056915"/>
                  </a:ext>
                </a:extLst>
              </a:tr>
            </a:tbl>
          </a:graphicData>
        </a:graphic>
      </p:graphicFrame>
    </p:spTree>
    <p:extLst>
      <p:ext uri="{BB962C8B-B14F-4D97-AF65-F5344CB8AC3E}">
        <p14:creationId xmlns:p14="http://schemas.microsoft.com/office/powerpoint/2010/main" val="75615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t>Plan de estudios. Resultados curso 2025/26</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1" indent="-342900">
              <a:spcAft>
                <a:spcPts val="600"/>
              </a:spcAft>
              <a:buFont typeface="Wingdings" panose="05000000000000000000" pitchFamily="2" charset="2"/>
              <a:buChar char="Ø"/>
            </a:pPr>
            <a:r>
              <a:rPr lang="es-ES" sz="2000" dirty="0"/>
              <a:t>Profesores</a:t>
            </a:r>
          </a:p>
          <a:p>
            <a:pPr marL="800100" lvl="1"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t>Trámites a realizar:</a:t>
            </a:r>
          </a:p>
          <a:p>
            <a:pPr marL="800100" lvl="1" indent="-342900">
              <a:spcAft>
                <a:spcPts val="600"/>
              </a:spcAft>
              <a:buFont typeface="Courier New" panose="02070309020205020404" pitchFamily="49" charset="0"/>
              <a:buChar char="o"/>
            </a:pPr>
            <a:r>
              <a:rPr lang="es-ES" sz="2000" dirty="0"/>
              <a:t>Registro y </a:t>
            </a:r>
            <a:r>
              <a:rPr lang="es-ES" sz="2000" dirty="0" err="1"/>
              <a:t>Automatrícula</a:t>
            </a:r>
            <a:r>
              <a:rPr lang="es-ES" sz="2000" dirty="0"/>
              <a:t>.</a:t>
            </a:r>
          </a:p>
          <a:p>
            <a:pPr marL="800100" lvl="1" indent="-342900">
              <a:spcAft>
                <a:spcPts val="600"/>
              </a:spcAft>
              <a:buFont typeface="Courier New" panose="02070309020205020404" pitchFamily="49" charset="0"/>
              <a:buChar char="o"/>
            </a:pPr>
            <a:r>
              <a:rPr lang="es-ES" sz="2000" dirty="0"/>
              <a:t>Formalización de la matrícula.</a:t>
            </a:r>
          </a:p>
          <a:p>
            <a:pPr marL="800100" lvl="1" indent="-342900">
              <a:spcAft>
                <a:spcPts val="600"/>
              </a:spcAft>
              <a:buFont typeface="Courier New" panose="02070309020205020404" pitchFamily="49" charset="0"/>
              <a:buChar char="o"/>
            </a:pPr>
            <a:r>
              <a:rPr lang="es-ES" sz="2000" dirty="0"/>
              <a:t>Traslado de expediente.</a:t>
            </a:r>
          </a:p>
          <a:p>
            <a:pPr marL="800100" lvl="1" indent="-342900">
              <a:spcAft>
                <a:spcPts val="600"/>
              </a:spcAft>
              <a:buFont typeface="Courier New" panose="02070309020205020404" pitchFamily="49" charset="0"/>
              <a:buChar char="o"/>
            </a:pPr>
            <a:r>
              <a:rPr lang="es-ES" sz="2000" dirty="0"/>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2052955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2FC6B759-3273-6288-2F70-8CCFA9FD1AB5}"/>
              </a:ext>
            </a:extLst>
          </p:cNvPr>
          <p:cNvGraphicFramePr>
            <a:graphicFrameLocks/>
          </p:cNvGraphicFramePr>
          <p:nvPr>
            <p:extLst>
              <p:ext uri="{D42A27DB-BD31-4B8C-83A1-F6EECF244321}">
                <p14:modId xmlns:p14="http://schemas.microsoft.com/office/powerpoint/2010/main" val="4063550826"/>
              </p:ext>
            </p:extLst>
          </p:nvPr>
        </p:nvGraphicFramePr>
        <p:xfrm>
          <a:off x="467544" y="1052736"/>
          <a:ext cx="8029350" cy="4762499"/>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ángulo 4">
            <a:extLst>
              <a:ext uri="{FF2B5EF4-FFF2-40B4-BE49-F238E27FC236}">
                <a16:creationId xmlns:a16="http://schemas.microsoft.com/office/drawing/2014/main" id="{364C413A-89CC-8675-1C65-2520AF304270}"/>
              </a:ext>
            </a:extLst>
          </p:cNvPr>
          <p:cNvSpPr/>
          <p:nvPr/>
        </p:nvSpPr>
        <p:spPr>
          <a:xfrm>
            <a:off x="773934" y="260648"/>
            <a:ext cx="741657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 Aprobados en asignaturas de primer curso EDS 2025-26</a:t>
            </a:r>
          </a:p>
        </p:txBody>
      </p:sp>
      <p:sp>
        <p:nvSpPr>
          <p:cNvPr id="6" name="CuadroTexto 4">
            <a:extLst>
              <a:ext uri="{FF2B5EF4-FFF2-40B4-BE49-F238E27FC236}">
                <a16:creationId xmlns:a16="http://schemas.microsoft.com/office/drawing/2014/main" id="{9606FB4A-A86E-41F7-077A-405A9D09497E}"/>
              </a:ext>
            </a:extLst>
          </p:cNvPr>
          <p:cNvSpPr txBox="1"/>
          <p:nvPr/>
        </p:nvSpPr>
        <p:spPr>
          <a:xfrm>
            <a:off x="972466" y="1548675"/>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dirty="0">
                <a:solidFill>
                  <a:prstClr val="black"/>
                </a:solidFill>
                <a:latin typeface="Myriad Pro"/>
                <a:cs typeface="Myriad Pro"/>
              </a:rPr>
              <a:t>93,7</a:t>
            </a:r>
            <a:endParaRPr kumimoji="0" lang="es-ES" sz="1400" b="1" i="0" u="none" strike="noStrike" kern="1200" cap="none" spc="0" normalizeH="0" baseline="0" noProof="0" dirty="0">
              <a:ln>
                <a:noFill/>
              </a:ln>
              <a:solidFill>
                <a:prstClr val="black"/>
              </a:solidFill>
              <a:effectLst/>
              <a:uLnTx/>
              <a:uFillTx/>
              <a:latin typeface="Myriad Pro"/>
              <a:ea typeface="+mn-ea"/>
              <a:cs typeface="Myriad Pro"/>
            </a:endParaRPr>
          </a:p>
        </p:txBody>
      </p:sp>
      <p:sp>
        <p:nvSpPr>
          <p:cNvPr id="7" name="CuadroTexto 4">
            <a:extLst>
              <a:ext uri="{FF2B5EF4-FFF2-40B4-BE49-F238E27FC236}">
                <a16:creationId xmlns:a16="http://schemas.microsoft.com/office/drawing/2014/main" id="{9606FB4A-A86E-41F7-077A-405A9D09497E}"/>
              </a:ext>
            </a:extLst>
          </p:cNvPr>
          <p:cNvSpPr txBox="1"/>
          <p:nvPr/>
        </p:nvSpPr>
        <p:spPr>
          <a:xfrm>
            <a:off x="3186050" y="1336167"/>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99,1</a:t>
            </a:r>
          </a:p>
        </p:txBody>
      </p:sp>
      <p:sp>
        <p:nvSpPr>
          <p:cNvPr id="8" name="CuadroTexto 4">
            <a:extLst>
              <a:ext uri="{FF2B5EF4-FFF2-40B4-BE49-F238E27FC236}">
                <a16:creationId xmlns:a16="http://schemas.microsoft.com/office/drawing/2014/main" id="{CDACF822-2288-CF17-4AB2-F731B6577C92}"/>
              </a:ext>
            </a:extLst>
          </p:cNvPr>
          <p:cNvSpPr txBox="1"/>
          <p:nvPr/>
        </p:nvSpPr>
        <p:spPr>
          <a:xfrm>
            <a:off x="4663536" y="1330894"/>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p:txBody>
      </p:sp>
      <p:sp>
        <p:nvSpPr>
          <p:cNvPr id="9" name="CuadroTexto 4">
            <a:extLst>
              <a:ext uri="{FF2B5EF4-FFF2-40B4-BE49-F238E27FC236}">
                <a16:creationId xmlns:a16="http://schemas.microsoft.com/office/drawing/2014/main" id="{CDACF822-2288-CF17-4AB2-F731B6577C92}"/>
              </a:ext>
            </a:extLst>
          </p:cNvPr>
          <p:cNvSpPr txBox="1"/>
          <p:nvPr/>
        </p:nvSpPr>
        <p:spPr>
          <a:xfrm>
            <a:off x="5420074" y="2060848"/>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81,0</a:t>
            </a:r>
          </a:p>
        </p:txBody>
      </p:sp>
      <p:sp>
        <p:nvSpPr>
          <p:cNvPr id="10" name="CuadroTexto 4">
            <a:extLst>
              <a:ext uri="{FF2B5EF4-FFF2-40B4-BE49-F238E27FC236}">
                <a16:creationId xmlns:a16="http://schemas.microsoft.com/office/drawing/2014/main" id="{CDACF822-2288-CF17-4AB2-F731B6577C92}"/>
              </a:ext>
            </a:extLst>
          </p:cNvPr>
          <p:cNvSpPr txBox="1"/>
          <p:nvPr/>
        </p:nvSpPr>
        <p:spPr>
          <a:xfrm>
            <a:off x="6159684" y="1400600"/>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dirty="0">
                <a:solidFill>
                  <a:prstClr val="black"/>
                </a:solidFill>
                <a:latin typeface="Myriad Pro"/>
                <a:cs typeface="Myriad Pro"/>
              </a:rPr>
              <a:t>98,1</a:t>
            </a:r>
            <a:endParaRPr kumimoji="0" lang="es-ES" sz="1400" b="1" i="0" u="none" strike="noStrike" kern="1200" cap="none" spc="0" normalizeH="0" baseline="0" noProof="0" dirty="0">
              <a:ln>
                <a:noFill/>
              </a:ln>
              <a:solidFill>
                <a:prstClr val="black"/>
              </a:solidFill>
              <a:effectLst/>
              <a:uLnTx/>
              <a:uFillTx/>
              <a:latin typeface="Myriad Pro"/>
              <a:ea typeface="+mn-ea"/>
              <a:cs typeface="Myriad Pro"/>
            </a:endParaRPr>
          </a:p>
        </p:txBody>
      </p:sp>
      <p:sp>
        <p:nvSpPr>
          <p:cNvPr id="11" name="CuadroTexto 4">
            <a:extLst>
              <a:ext uri="{FF2B5EF4-FFF2-40B4-BE49-F238E27FC236}">
                <a16:creationId xmlns:a16="http://schemas.microsoft.com/office/drawing/2014/main" id="{CDACF822-2288-CF17-4AB2-F731B6577C92}"/>
              </a:ext>
            </a:extLst>
          </p:cNvPr>
          <p:cNvSpPr txBox="1"/>
          <p:nvPr/>
        </p:nvSpPr>
        <p:spPr>
          <a:xfrm>
            <a:off x="6904249" y="1330893"/>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99,7</a:t>
            </a:r>
          </a:p>
        </p:txBody>
      </p:sp>
    </p:spTree>
    <p:extLst>
      <p:ext uri="{BB962C8B-B14F-4D97-AF65-F5344CB8AC3E}">
        <p14:creationId xmlns:p14="http://schemas.microsoft.com/office/powerpoint/2010/main" val="2262443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364C413A-89CC-8675-1C65-2520AF304270}"/>
              </a:ext>
            </a:extLst>
          </p:cNvPr>
          <p:cNvSpPr/>
          <p:nvPr/>
        </p:nvSpPr>
        <p:spPr>
          <a:xfrm>
            <a:off x="773934" y="260648"/>
            <a:ext cx="741657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Alumnos con bajo nivel en MAT, MEC o ING</a:t>
            </a:r>
          </a:p>
        </p:txBody>
      </p:sp>
      <p:sp>
        <p:nvSpPr>
          <p:cNvPr id="2" name="Rectángulo 1">
            <a:extLst>
              <a:ext uri="{FF2B5EF4-FFF2-40B4-BE49-F238E27FC236}">
                <a16:creationId xmlns:a16="http://schemas.microsoft.com/office/drawing/2014/main" id="{7A46BD68-1FFE-A113-AAF8-15849231C248}"/>
              </a:ext>
            </a:extLst>
          </p:cNvPr>
          <p:cNvSpPr/>
          <p:nvPr/>
        </p:nvSpPr>
        <p:spPr>
          <a:xfrm>
            <a:off x="467544" y="1196752"/>
            <a:ext cx="7416570" cy="34163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highlight>
                  <a:srgbClr val="FFFF00"/>
                </a:highlight>
                <a:uLnTx/>
                <a:uFillTx/>
                <a:latin typeface="Calibri"/>
                <a:ea typeface="+mn-ea"/>
                <a:cs typeface="+mn-cs"/>
              </a:rPr>
              <a:t>Pruebas de nivel</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lang="es-ES" b="1" dirty="0">
                <a:solidFill>
                  <a:srgbClr val="4F81BD"/>
                </a:solidFill>
                <a:latin typeface="Calibri"/>
              </a:rPr>
              <a:t>Martes 8 de septiembre a las 15:30: MAT</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Jueves 10 de septiembre a las 15</a:t>
            </a:r>
            <a:r>
              <a:rPr lang="es-ES" b="1" dirty="0">
                <a:solidFill>
                  <a:srgbClr val="4F81BD"/>
                </a:solidFill>
                <a:latin typeface="Calibri"/>
              </a:rPr>
              <a:t>:30: FIS</a:t>
            </a: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Apoyo y refuerzo</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lang="es-ES" b="1" dirty="0">
                <a:solidFill>
                  <a:srgbClr val="4F81BD"/>
                </a:solidFill>
                <a:highlight>
                  <a:srgbClr val="FFFF00"/>
                </a:highlight>
                <a:latin typeface="Calibri"/>
              </a:rPr>
              <a:t>FORMATOS</a:t>
            </a:r>
            <a:r>
              <a:rPr lang="es-ES" b="1" dirty="0">
                <a:solidFill>
                  <a:srgbClr val="4F81BD"/>
                </a:solidFill>
                <a:latin typeface="Calibri"/>
              </a:rPr>
              <a:t>:</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r>
              <a:rPr lang="es-ES" b="1" u="sng" dirty="0">
                <a:solidFill>
                  <a:srgbClr val="4F81BD"/>
                </a:solidFill>
                <a:latin typeface="Calibri"/>
              </a:rPr>
              <a:t>Clase</a:t>
            </a:r>
            <a:r>
              <a:rPr lang="es-ES" b="1" dirty="0">
                <a:solidFill>
                  <a:srgbClr val="4F81BD"/>
                </a:solidFill>
                <a:latin typeface="Calibri"/>
              </a:rPr>
              <a:t>: 1 sesión a la semana: MAT I (1er </a:t>
            </a:r>
            <a:r>
              <a:rPr lang="es-ES" b="1" dirty="0" err="1">
                <a:solidFill>
                  <a:srgbClr val="4F81BD"/>
                </a:solidFill>
                <a:latin typeface="Calibri"/>
              </a:rPr>
              <a:t>cuatr</a:t>
            </a:r>
            <a:r>
              <a:rPr lang="es-ES" b="1" dirty="0">
                <a:solidFill>
                  <a:srgbClr val="4F81BD"/>
                </a:solidFill>
                <a:latin typeface="Calibri"/>
              </a:rPr>
              <a:t>) y MEC (2º </a:t>
            </a:r>
            <a:r>
              <a:rPr lang="es-ES" b="1" dirty="0" err="1">
                <a:solidFill>
                  <a:srgbClr val="4F81BD"/>
                </a:solidFill>
                <a:latin typeface="Calibri"/>
              </a:rPr>
              <a:t>cuatr</a:t>
            </a:r>
            <a:r>
              <a:rPr lang="es-ES" b="1" dirty="0">
                <a:solidFill>
                  <a:srgbClr val="4F81BD"/>
                </a:solidFill>
                <a:latin typeface="Calibri"/>
              </a:rPr>
              <a:t>)</a:t>
            </a:r>
          </a:p>
          <a:p>
            <a:pPr marR="0" lvl="0" defTabSz="914400" rtl="0" eaLnBrk="1" fontAlgn="auto" latinLnBrk="0" hangingPunct="1">
              <a:lnSpc>
                <a:spcPct val="100000"/>
              </a:lnSpc>
              <a:spcBef>
                <a:spcPts val="0"/>
              </a:spcBef>
              <a:spcAft>
                <a:spcPts val="0"/>
              </a:spcAft>
              <a:buClrTx/>
              <a:buSzTx/>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	Sale en programación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r>
              <a:rPr lang="es-ES" b="1" u="sng" dirty="0">
                <a:solidFill>
                  <a:srgbClr val="4F81BD"/>
                </a:solidFill>
                <a:latin typeface="Calibri"/>
              </a:rPr>
              <a:t>Tutoría</a:t>
            </a:r>
            <a:r>
              <a:rPr lang="es-ES" b="1" dirty="0">
                <a:solidFill>
                  <a:srgbClr val="4F81BD"/>
                </a:solidFill>
                <a:latin typeface="Calibri"/>
              </a:rPr>
              <a:t>: en acuerdo con el coordinador / profesor</a:t>
            </a: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p:txBody>
      </p:sp>
    </p:spTree>
    <p:extLst>
      <p:ext uri="{BB962C8B-B14F-4D97-AF65-F5344CB8AC3E}">
        <p14:creationId xmlns:p14="http://schemas.microsoft.com/office/powerpoint/2010/main" val="1799507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52536" y="79747"/>
            <a:ext cx="953987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CUD-AGM         Calendario 2026-27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   1er Curso  Grado en Estudios para la Defensa y Seguridad</a:t>
            </a:r>
          </a:p>
        </p:txBody>
      </p:sp>
      <p:pic>
        <p:nvPicPr>
          <p:cNvPr id="2" name="Imagen 1">
            <a:extLst>
              <a:ext uri="{FF2B5EF4-FFF2-40B4-BE49-F238E27FC236}">
                <a16:creationId xmlns:a16="http://schemas.microsoft.com/office/drawing/2014/main" id="{2799286F-EE05-B4DA-3A94-20F1F596EFEB}"/>
              </a:ext>
            </a:extLst>
          </p:cNvPr>
          <p:cNvPicPr>
            <a:picLocks noChangeAspect="1"/>
          </p:cNvPicPr>
          <p:nvPr/>
        </p:nvPicPr>
        <p:blipFill>
          <a:blip r:embed="rId2"/>
          <a:stretch>
            <a:fillRect/>
          </a:stretch>
        </p:blipFill>
        <p:spPr>
          <a:xfrm>
            <a:off x="223260" y="1157855"/>
            <a:ext cx="8775781" cy="4791425"/>
          </a:xfrm>
          <a:prstGeom prst="rect">
            <a:avLst/>
          </a:prstGeom>
        </p:spPr>
      </p:pic>
    </p:spTree>
    <p:extLst>
      <p:ext uri="{BB962C8B-B14F-4D97-AF65-F5344CB8AC3E}">
        <p14:creationId xmlns:p14="http://schemas.microsoft.com/office/powerpoint/2010/main" val="2813887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 Resultados curso 2025/26</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2" indent="-342900">
              <a:spcAft>
                <a:spcPts val="600"/>
              </a:spcAft>
              <a:buFont typeface="Wingdings" panose="05000000000000000000" pitchFamily="2" charset="2"/>
              <a:buChar char="Ø"/>
            </a:pPr>
            <a:r>
              <a:rPr lang="es-ES" sz="2000" dirty="0"/>
              <a:t>Profesores</a:t>
            </a:r>
          </a:p>
          <a:p>
            <a:pPr marL="800100" lvl="2"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417861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3001" y="2230286"/>
            <a:ext cx="9000999" cy="4627714"/>
          </a:xfrm>
          <a:prstGeom prst="rect">
            <a:avLst/>
          </a:prstGeom>
        </p:spPr>
      </p:pic>
      <p:sp>
        <p:nvSpPr>
          <p:cNvPr id="3" name="Elipse 2"/>
          <p:cNvSpPr/>
          <p:nvPr/>
        </p:nvSpPr>
        <p:spPr>
          <a:xfrm>
            <a:off x="827584" y="2204864"/>
            <a:ext cx="864096"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sp>
        <p:nvSpPr>
          <p:cNvPr id="6" name="Rectángulo redondeado 5"/>
          <p:cNvSpPr/>
          <p:nvPr/>
        </p:nvSpPr>
        <p:spPr>
          <a:xfrm>
            <a:off x="1187624" y="1052736"/>
            <a:ext cx="4392488" cy="86409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eaLnBrk="0" fontAlgn="base" hangingPunct="0">
              <a:defRPr/>
            </a:pPr>
            <a:r>
              <a:rPr lang="es-ES" sz="3200" b="1" dirty="0">
                <a:solidFill>
                  <a:schemeClr val="tx1"/>
                </a:solidFill>
              </a:rPr>
              <a:t>cud-agm.es</a:t>
            </a:r>
          </a:p>
        </p:txBody>
      </p:sp>
    </p:spTree>
    <p:extLst>
      <p:ext uri="{BB962C8B-B14F-4D97-AF65-F5344CB8AC3E}">
        <p14:creationId xmlns:p14="http://schemas.microsoft.com/office/powerpoint/2010/main" val="3479293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pic>
        <p:nvPicPr>
          <p:cNvPr id="7" name="Imagen 6"/>
          <p:cNvPicPr>
            <a:picLocks noChangeAspect="1"/>
          </p:cNvPicPr>
          <p:nvPr/>
        </p:nvPicPr>
        <p:blipFill>
          <a:blip r:embed="rId3"/>
          <a:stretch>
            <a:fillRect/>
          </a:stretch>
        </p:blipFill>
        <p:spPr>
          <a:xfrm>
            <a:off x="0" y="655081"/>
            <a:ext cx="9144000" cy="4195079"/>
          </a:xfrm>
          <a:prstGeom prst="rect">
            <a:avLst/>
          </a:prstGeom>
        </p:spPr>
      </p:pic>
      <p:pic>
        <p:nvPicPr>
          <p:cNvPr id="8" name="Imagen 7"/>
          <p:cNvPicPr>
            <a:picLocks noChangeAspect="1"/>
          </p:cNvPicPr>
          <p:nvPr/>
        </p:nvPicPr>
        <p:blipFill>
          <a:blip r:embed="rId4"/>
          <a:stretch>
            <a:fillRect/>
          </a:stretch>
        </p:blipFill>
        <p:spPr>
          <a:xfrm>
            <a:off x="179512" y="1809794"/>
            <a:ext cx="1128639" cy="1885652"/>
          </a:xfrm>
          <a:prstGeom prst="rect">
            <a:avLst/>
          </a:prstGeom>
        </p:spPr>
      </p:pic>
      <p:pic>
        <p:nvPicPr>
          <p:cNvPr id="9" name="Imagen 8"/>
          <p:cNvPicPr>
            <a:picLocks noChangeAspect="1"/>
          </p:cNvPicPr>
          <p:nvPr/>
        </p:nvPicPr>
        <p:blipFill>
          <a:blip r:embed="rId5"/>
          <a:stretch>
            <a:fillRect/>
          </a:stretch>
        </p:blipFill>
        <p:spPr>
          <a:xfrm>
            <a:off x="1367152" y="1834700"/>
            <a:ext cx="1261195" cy="1952330"/>
          </a:xfrm>
          <a:prstGeom prst="rect">
            <a:avLst/>
          </a:prstGeom>
        </p:spPr>
      </p:pic>
      <p:sp>
        <p:nvSpPr>
          <p:cNvPr id="10" name="Rectángulo 9"/>
          <p:cNvSpPr/>
          <p:nvPr/>
        </p:nvSpPr>
        <p:spPr>
          <a:xfrm>
            <a:off x="1352495" y="2564903"/>
            <a:ext cx="1261195" cy="32619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p:cNvPicPr>
            <a:picLocks noChangeAspect="1"/>
          </p:cNvPicPr>
          <p:nvPr/>
        </p:nvPicPr>
        <p:blipFill>
          <a:blip r:embed="rId6"/>
          <a:stretch>
            <a:fillRect/>
          </a:stretch>
        </p:blipFill>
        <p:spPr>
          <a:xfrm>
            <a:off x="1385891" y="4077072"/>
            <a:ext cx="1261195" cy="1307906"/>
          </a:xfrm>
          <a:prstGeom prst="rect">
            <a:avLst/>
          </a:prstGeom>
        </p:spPr>
      </p:pic>
      <p:pic>
        <p:nvPicPr>
          <p:cNvPr id="12" name="Imagen 11"/>
          <p:cNvPicPr>
            <a:picLocks noChangeAspect="1"/>
          </p:cNvPicPr>
          <p:nvPr/>
        </p:nvPicPr>
        <p:blipFill>
          <a:blip r:embed="rId7"/>
          <a:stretch>
            <a:fillRect/>
          </a:stretch>
        </p:blipFill>
        <p:spPr>
          <a:xfrm>
            <a:off x="323528" y="5514176"/>
            <a:ext cx="3252161" cy="708439"/>
          </a:xfrm>
          <a:prstGeom prst="rect">
            <a:avLst/>
          </a:prstGeom>
        </p:spPr>
      </p:pic>
      <p:pic>
        <p:nvPicPr>
          <p:cNvPr id="13" name="Imagen 12"/>
          <p:cNvPicPr>
            <a:picLocks noChangeAspect="1"/>
          </p:cNvPicPr>
          <p:nvPr/>
        </p:nvPicPr>
        <p:blipFill>
          <a:blip r:embed="rId8"/>
          <a:stretch>
            <a:fillRect/>
          </a:stretch>
        </p:blipFill>
        <p:spPr>
          <a:xfrm>
            <a:off x="2711799" y="1809794"/>
            <a:ext cx="1250427" cy="1790735"/>
          </a:xfrm>
          <a:prstGeom prst="rect">
            <a:avLst/>
          </a:prstGeom>
        </p:spPr>
      </p:pic>
      <p:pic>
        <p:nvPicPr>
          <p:cNvPr id="14" name="Imagen 13"/>
          <p:cNvPicPr>
            <a:picLocks noChangeAspect="1"/>
          </p:cNvPicPr>
          <p:nvPr/>
        </p:nvPicPr>
        <p:blipFill>
          <a:blip r:embed="rId9"/>
          <a:stretch>
            <a:fillRect/>
          </a:stretch>
        </p:blipFill>
        <p:spPr>
          <a:xfrm>
            <a:off x="5221092" y="1848650"/>
            <a:ext cx="1286758" cy="624535"/>
          </a:xfrm>
          <a:prstGeom prst="rect">
            <a:avLst/>
          </a:prstGeom>
        </p:spPr>
      </p:pic>
      <p:pic>
        <p:nvPicPr>
          <p:cNvPr id="15" name="Imagen 14"/>
          <p:cNvPicPr>
            <a:picLocks noChangeAspect="1"/>
          </p:cNvPicPr>
          <p:nvPr/>
        </p:nvPicPr>
        <p:blipFill>
          <a:blip r:embed="rId10"/>
          <a:stretch>
            <a:fillRect/>
          </a:stretch>
        </p:blipFill>
        <p:spPr>
          <a:xfrm>
            <a:off x="5221092" y="2639075"/>
            <a:ext cx="1286758" cy="1608448"/>
          </a:xfrm>
          <a:prstGeom prst="rect">
            <a:avLst/>
          </a:prstGeom>
        </p:spPr>
      </p:pic>
    </p:spTree>
    <p:extLst>
      <p:ext uri="{BB962C8B-B14F-4D97-AF65-F5344CB8AC3E}">
        <p14:creationId xmlns:p14="http://schemas.microsoft.com/office/powerpoint/2010/main" val="3828909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726217" y="189963"/>
            <a:ext cx="5904656" cy="369332"/>
          </a:xfrm>
          <a:prstGeom prst="rect">
            <a:avLst/>
          </a:prstGeom>
        </p:spPr>
        <p:txBody>
          <a:bodyPr wrap="square">
            <a:spAutoFit/>
          </a:bodyPr>
          <a:lstStyle/>
          <a:p>
            <a:r>
              <a:rPr lang="es-ES" b="1" dirty="0">
                <a:solidFill>
                  <a:srgbClr val="C00000"/>
                </a:solidFill>
                <a:latin typeface="CIDFont+F2"/>
              </a:rPr>
              <a:t>COMUNICACIÓN SECRETARÍA CUD - ALUMNOS</a:t>
            </a:r>
          </a:p>
        </p:txBody>
      </p:sp>
      <p:sp>
        <p:nvSpPr>
          <p:cNvPr id="2" name="Rectángulo 1"/>
          <p:cNvSpPr/>
          <p:nvPr/>
        </p:nvSpPr>
        <p:spPr>
          <a:xfrm>
            <a:off x="879116" y="3372931"/>
            <a:ext cx="3669475" cy="648072"/>
          </a:xfrm>
          <a:prstGeom prst="rect">
            <a:avLst/>
          </a:prstGeom>
        </p:spPr>
        <p:txBody>
          <a:bodyPr wrap="square">
            <a:spAutoFit/>
          </a:bodyPr>
          <a:lstStyle/>
          <a:p>
            <a:pPr marL="1200150" lvl="2" indent="-285750">
              <a:buFont typeface="Wingdings" panose="05000000000000000000" pitchFamily="2" charset="2"/>
              <a:buChar char="Ø"/>
            </a:pPr>
            <a:r>
              <a:rPr lang="es-ES" b="1" dirty="0">
                <a:solidFill>
                  <a:schemeClr val="tx2">
                    <a:lumMod val="60000"/>
                    <a:lumOff val="40000"/>
                  </a:schemeClr>
                </a:solidFill>
              </a:rPr>
              <a:t>acacudez@unizar.es </a:t>
            </a:r>
          </a:p>
          <a:p>
            <a:pPr marL="1200150" lvl="2" indent="-285750">
              <a:buFont typeface="Wingdings" panose="05000000000000000000" pitchFamily="2" charset="2"/>
              <a:buChar char="Ø"/>
            </a:pPr>
            <a:r>
              <a:rPr lang="es-ES" b="1" dirty="0">
                <a:solidFill>
                  <a:schemeClr val="tx2">
                    <a:lumMod val="60000"/>
                    <a:lumOff val="40000"/>
                  </a:schemeClr>
                </a:solidFill>
              </a:rPr>
              <a:t>admcudez@unizar.es</a:t>
            </a:r>
          </a:p>
        </p:txBody>
      </p:sp>
      <p:sp>
        <p:nvSpPr>
          <p:cNvPr id="8" name="Rectángulo 7"/>
          <p:cNvSpPr/>
          <p:nvPr/>
        </p:nvSpPr>
        <p:spPr>
          <a:xfrm>
            <a:off x="881285" y="3862789"/>
            <a:ext cx="3240360" cy="646331"/>
          </a:xfrm>
          <a:prstGeom prst="rect">
            <a:avLst/>
          </a:prstGeom>
        </p:spPr>
        <p:txBody>
          <a:bodyPr wrap="square">
            <a:spAutoFit/>
          </a:bodyPr>
          <a:lstStyle/>
          <a:p>
            <a:pPr lvl="1"/>
            <a:endParaRPr lang="es-ES" b="1" dirty="0">
              <a:solidFill>
                <a:schemeClr val="tx2">
                  <a:lumMod val="60000"/>
                  <a:lumOff val="40000"/>
                </a:schemeClr>
              </a:solidFill>
            </a:endParaRPr>
          </a:p>
          <a:p>
            <a:pPr marL="1257300" lvl="2" indent="-342900">
              <a:buFont typeface="Wingdings" panose="05000000000000000000" pitchFamily="2" charset="2"/>
              <a:buChar char="Ø"/>
            </a:pPr>
            <a:r>
              <a:rPr lang="es-ES" b="1" dirty="0">
                <a:solidFill>
                  <a:schemeClr val="tx2">
                    <a:lumMod val="60000"/>
                    <a:lumOff val="40000"/>
                  </a:schemeClr>
                </a:solidFill>
              </a:rPr>
              <a:t>nip@unizar.es</a:t>
            </a:r>
          </a:p>
        </p:txBody>
      </p:sp>
      <p:pic>
        <p:nvPicPr>
          <p:cNvPr id="11" name="Imagen 10"/>
          <p:cNvPicPr>
            <a:picLocks noChangeAspect="1"/>
          </p:cNvPicPr>
          <p:nvPr/>
        </p:nvPicPr>
        <p:blipFill rotWithShape="1">
          <a:blip r:embed="rId3"/>
          <a:srcRect l="16736"/>
          <a:stretch/>
        </p:blipFill>
        <p:spPr>
          <a:xfrm>
            <a:off x="4594630" y="4509120"/>
            <a:ext cx="3981218" cy="2151642"/>
          </a:xfrm>
          <a:prstGeom prst="rect">
            <a:avLst/>
          </a:prstGeom>
        </p:spPr>
      </p:pic>
      <p:pic>
        <p:nvPicPr>
          <p:cNvPr id="13" name="Imagen 12"/>
          <p:cNvPicPr>
            <a:picLocks noChangeAspect="1"/>
          </p:cNvPicPr>
          <p:nvPr/>
        </p:nvPicPr>
        <p:blipFill>
          <a:blip r:embed="rId4"/>
          <a:stretch>
            <a:fillRect/>
          </a:stretch>
        </p:blipFill>
        <p:spPr>
          <a:xfrm>
            <a:off x="4572000" y="476672"/>
            <a:ext cx="4392488" cy="3956399"/>
          </a:xfrm>
          <a:prstGeom prst="rect">
            <a:avLst/>
          </a:prstGeom>
        </p:spPr>
      </p:pic>
      <p:sp>
        <p:nvSpPr>
          <p:cNvPr id="7" name="Rectángulo redondeado 6"/>
          <p:cNvSpPr/>
          <p:nvPr/>
        </p:nvSpPr>
        <p:spPr>
          <a:xfrm>
            <a:off x="419918" y="5157192"/>
            <a:ext cx="2612598"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PRESENCIALMENTE</a:t>
            </a:r>
          </a:p>
        </p:txBody>
      </p:sp>
      <p:pic>
        <p:nvPicPr>
          <p:cNvPr id="14" name="Imagen 13"/>
          <p:cNvPicPr>
            <a:picLocks noChangeAspect="1"/>
          </p:cNvPicPr>
          <p:nvPr/>
        </p:nvPicPr>
        <p:blipFill rotWithShape="1">
          <a:blip r:embed="rId5"/>
          <a:srcRect r="60256" b="83835"/>
          <a:stretch/>
        </p:blipFill>
        <p:spPr>
          <a:xfrm>
            <a:off x="261751" y="1028964"/>
            <a:ext cx="3348605" cy="756891"/>
          </a:xfrm>
          <a:prstGeom prst="rect">
            <a:avLst/>
          </a:prstGeom>
        </p:spPr>
      </p:pic>
      <p:sp>
        <p:nvSpPr>
          <p:cNvPr id="15" name="Flecha derecha 14"/>
          <p:cNvSpPr/>
          <p:nvPr/>
        </p:nvSpPr>
        <p:spPr>
          <a:xfrm>
            <a:off x="3705302" y="1060679"/>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p:cNvSpPr txBox="1"/>
          <p:nvPr/>
        </p:nvSpPr>
        <p:spPr>
          <a:xfrm>
            <a:off x="1546807" y="776372"/>
            <a:ext cx="787395" cy="461665"/>
          </a:xfrm>
          <a:prstGeom prst="rect">
            <a:avLst/>
          </a:prstGeom>
          <a:noFill/>
        </p:spPr>
        <p:txBody>
          <a:bodyPr wrap="none" rtlCol="0">
            <a:spAutoFit/>
          </a:bodyPr>
          <a:lstStyle/>
          <a:p>
            <a:r>
              <a:rPr lang="es-ES" sz="2400" b="1" dirty="0">
                <a:solidFill>
                  <a:srgbClr val="C00000"/>
                </a:solidFill>
              </a:rPr>
              <a:t>WEB</a:t>
            </a:r>
          </a:p>
        </p:txBody>
      </p:sp>
      <p:sp>
        <p:nvSpPr>
          <p:cNvPr id="17" name="Rectángulo redondeado 16"/>
          <p:cNvSpPr/>
          <p:nvPr/>
        </p:nvSpPr>
        <p:spPr>
          <a:xfrm>
            <a:off x="331791" y="2580736"/>
            <a:ext cx="2612598"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CORREO ELECTRÓNICO</a:t>
            </a:r>
          </a:p>
        </p:txBody>
      </p:sp>
      <p:sp>
        <p:nvSpPr>
          <p:cNvPr id="18" name="Flecha derecha 17"/>
          <p:cNvSpPr/>
          <p:nvPr/>
        </p:nvSpPr>
        <p:spPr>
          <a:xfrm>
            <a:off x="3623130" y="530387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redondeado 18"/>
          <p:cNvSpPr/>
          <p:nvPr/>
        </p:nvSpPr>
        <p:spPr>
          <a:xfrm>
            <a:off x="288848" y="842556"/>
            <a:ext cx="3131024" cy="9056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b="1" dirty="0">
              <a:solidFill>
                <a:srgbClr val="C00000"/>
              </a:solidFill>
            </a:endParaRPr>
          </a:p>
        </p:txBody>
      </p:sp>
      <p:sp>
        <p:nvSpPr>
          <p:cNvPr id="20" name="Flecha doblada hacia arriba 19"/>
          <p:cNvSpPr/>
          <p:nvPr/>
        </p:nvSpPr>
        <p:spPr>
          <a:xfrm rot="5400000">
            <a:off x="766397" y="3375096"/>
            <a:ext cx="754760" cy="79208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p:cNvSpPr/>
          <p:nvPr/>
        </p:nvSpPr>
        <p:spPr>
          <a:xfrm>
            <a:off x="2113152" y="1871126"/>
            <a:ext cx="2071914" cy="369332"/>
          </a:xfrm>
          <a:prstGeom prst="rect">
            <a:avLst/>
          </a:prstGeom>
        </p:spPr>
        <p:txBody>
          <a:bodyPr wrap="none">
            <a:spAutoFit/>
          </a:bodyPr>
          <a:lstStyle/>
          <a:p>
            <a:r>
              <a:rPr lang="es-ES" dirty="0"/>
              <a:t>https://cud-agm.es/</a:t>
            </a:r>
          </a:p>
        </p:txBody>
      </p:sp>
    </p:spTree>
    <p:extLst>
      <p:ext uri="{BB962C8B-B14F-4D97-AF65-F5344CB8AC3E}">
        <p14:creationId xmlns:p14="http://schemas.microsoft.com/office/powerpoint/2010/main" val="3641189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692696"/>
            <a:ext cx="8640960" cy="5078313"/>
          </a:xfrm>
          <a:prstGeom prst="rect">
            <a:avLst/>
          </a:prstGeom>
        </p:spPr>
        <p:txBody>
          <a:bodyPr wrap="square">
            <a:spAutoFit/>
          </a:bodyPr>
          <a:lstStyle/>
          <a:p>
            <a:pPr marL="1257300" lvl="2" indent="-342900">
              <a:buFont typeface="Arial" panose="020B0604020202020204" pitchFamily="34" charset="0"/>
              <a:buChar char="•"/>
              <a:tabLst>
                <a:tab pos="457200" algn="l"/>
              </a:tabLst>
            </a:pPr>
            <a:r>
              <a:rPr lang="es-ES" b="1" dirty="0">
                <a:solidFill>
                  <a:srgbClr val="800000"/>
                </a:solidFill>
              </a:rPr>
              <a:t>Solicitud de revisión de examen.</a:t>
            </a:r>
          </a:p>
          <a:p>
            <a:pPr marL="1257300" lvl="2" indent="-342900">
              <a:buFont typeface="Arial" panose="020B0604020202020204" pitchFamily="34" charset="0"/>
              <a:buChar char="•"/>
              <a:tabLst>
                <a:tab pos="457200" algn="l"/>
              </a:tabLst>
            </a:pPr>
            <a:r>
              <a:rPr lang="es-ES" b="1" dirty="0">
                <a:solidFill>
                  <a:srgbClr val="800000"/>
                </a:solidFill>
              </a:rPr>
              <a:t>Certificado de matrícula</a:t>
            </a:r>
          </a:p>
          <a:p>
            <a:pPr marL="1257300" lvl="2" indent="-342900">
              <a:buFont typeface="Arial" panose="020B0604020202020204" pitchFamily="34" charset="0"/>
              <a:buChar char="•"/>
              <a:tabLst>
                <a:tab pos="457200" algn="l"/>
              </a:tabLst>
            </a:pPr>
            <a:r>
              <a:rPr lang="es-ES" b="1" dirty="0">
                <a:solidFill>
                  <a:srgbClr val="800000"/>
                </a:solidFill>
              </a:rPr>
              <a:t>Certificado académico traslado de expediente</a:t>
            </a:r>
          </a:p>
          <a:p>
            <a:pPr marL="1257300" lvl="2" indent="-342900">
              <a:buFont typeface="Arial" panose="020B0604020202020204" pitchFamily="34" charset="0"/>
              <a:buChar char="•"/>
              <a:tabLst>
                <a:tab pos="457200" algn="l"/>
              </a:tabLst>
            </a:pPr>
            <a:r>
              <a:rPr lang="es-ES" b="1" dirty="0">
                <a:solidFill>
                  <a:srgbClr val="800000"/>
                </a:solidFill>
              </a:rPr>
              <a:t>Simultaneidad de estudios …..</a:t>
            </a:r>
          </a:p>
          <a:p>
            <a:pPr marL="342900" lvl="0" indent="-342900">
              <a:buFont typeface="Arial" panose="020B0604020202020204" pitchFamily="34" charset="0"/>
              <a:buChar char="•"/>
              <a:tabLst>
                <a:tab pos="457200" algn="l"/>
              </a:tabLst>
            </a:pPr>
            <a:endParaRPr lang="es-ES" dirty="0"/>
          </a:p>
          <a:p>
            <a:pPr lvl="0">
              <a:tabLst>
                <a:tab pos="457200" algn="l"/>
              </a:tabLst>
            </a:pPr>
            <a:r>
              <a:rPr lang="es-ES" dirty="0"/>
              <a:t>A través del registro electrónico de la Universidad de Zaragoza (UNIZAR): </a:t>
            </a:r>
          </a:p>
          <a:p>
            <a:pPr algn="ctr"/>
            <a:r>
              <a:rPr lang="es-ES" b="1" i="1" dirty="0">
                <a:solidFill>
                  <a:srgbClr val="000000"/>
                </a:solidFill>
                <a:hlinkClick r:id="rId2"/>
              </a:rPr>
              <a:t>https://regtel.unizar.es</a:t>
            </a:r>
            <a:endParaRPr lang="es-ES" dirty="0"/>
          </a:p>
          <a:p>
            <a:endParaRPr lang="es-ES" i="1" dirty="0"/>
          </a:p>
          <a:p>
            <a:pPr marL="742950" lvl="1" indent="-285750">
              <a:buFont typeface="Wingdings" panose="05000000000000000000" pitchFamily="2" charset="2"/>
              <a:buChar char="ü"/>
            </a:pPr>
            <a:r>
              <a:rPr lang="es-ES" i="1" dirty="0"/>
              <a:t>Necesario </a:t>
            </a:r>
          </a:p>
          <a:p>
            <a:pPr marL="1200150" lvl="2" indent="-285750">
              <a:buFont typeface="Wingdings" panose="05000000000000000000" pitchFamily="2" charset="2"/>
              <a:buChar char="q"/>
            </a:pPr>
            <a:r>
              <a:rPr lang="es-ES" i="1" dirty="0"/>
              <a:t>DNI, NIP y contraseña administrativa / Clave / Certificado digital</a:t>
            </a:r>
          </a:p>
          <a:p>
            <a:pPr marL="1200150" lvl="2" indent="-285750">
              <a:buFont typeface="Wingdings" panose="05000000000000000000" pitchFamily="2" charset="2"/>
              <a:buChar char="q"/>
            </a:pPr>
            <a:endParaRPr lang="es-ES" i="1" dirty="0"/>
          </a:p>
          <a:p>
            <a:pPr marL="742950" lvl="1" indent="-285750">
              <a:buFont typeface="Wingdings" panose="05000000000000000000" pitchFamily="2" charset="2"/>
              <a:buChar char="ü"/>
            </a:pPr>
            <a:r>
              <a:rPr lang="es-ES" i="1" dirty="0"/>
              <a:t>Tener escaneados los documentos a adjuntar (firmados electrónicamente, si el estudiante dispone de la firma electrónica / Si no se dispone de ella, se firmará manualmente y se escaneará).</a:t>
            </a:r>
            <a:endParaRPr lang="es-ES" dirty="0"/>
          </a:p>
          <a:p>
            <a:r>
              <a:rPr lang="es-ES" dirty="0"/>
              <a:t> </a:t>
            </a:r>
          </a:p>
          <a:p>
            <a:r>
              <a:rPr lang="es-ES" dirty="0">
                <a:solidFill>
                  <a:srgbClr val="161313"/>
                </a:solidFill>
              </a:rPr>
              <a:t>El centro universitario solicitará, en los casos que considere, la aportación de la documentación original, citando al estudiante para ello.</a:t>
            </a:r>
          </a:p>
          <a:p>
            <a:endParaRPr lang="es-ES" dirty="0"/>
          </a:p>
        </p:txBody>
      </p:sp>
      <p:sp>
        <p:nvSpPr>
          <p:cNvPr id="3" name="Rectángulo 2"/>
          <p:cNvSpPr/>
          <p:nvPr/>
        </p:nvSpPr>
        <p:spPr>
          <a:xfrm>
            <a:off x="179512" y="188640"/>
            <a:ext cx="2784865" cy="369332"/>
          </a:xfrm>
          <a:prstGeom prst="rect">
            <a:avLst/>
          </a:prstGeom>
        </p:spPr>
        <p:txBody>
          <a:bodyPr wrap="none">
            <a:spAutoFit/>
          </a:bodyPr>
          <a:lstStyle/>
          <a:p>
            <a:pPr lvl="0"/>
            <a:r>
              <a:rPr lang="es-ES" b="1" dirty="0">
                <a:solidFill>
                  <a:srgbClr val="800000"/>
                </a:solidFill>
              </a:rPr>
              <a:t>SOLICITUDES DE ALUMNOS</a:t>
            </a:r>
          </a:p>
        </p:txBody>
      </p:sp>
    </p:spTree>
    <p:extLst>
      <p:ext uri="{BB962C8B-B14F-4D97-AF65-F5344CB8AC3E}">
        <p14:creationId xmlns:p14="http://schemas.microsoft.com/office/powerpoint/2010/main" val="3611931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pic>
        <p:nvPicPr>
          <p:cNvPr id="7" name="Imagen 6"/>
          <p:cNvPicPr>
            <a:picLocks noChangeAspect="1"/>
          </p:cNvPicPr>
          <p:nvPr/>
        </p:nvPicPr>
        <p:blipFill>
          <a:blip r:embed="rId3"/>
          <a:stretch>
            <a:fillRect/>
          </a:stretch>
        </p:blipFill>
        <p:spPr>
          <a:xfrm>
            <a:off x="0" y="655081"/>
            <a:ext cx="9144000" cy="4195079"/>
          </a:xfrm>
          <a:prstGeom prst="rect">
            <a:avLst/>
          </a:prstGeom>
        </p:spPr>
      </p:pic>
      <p:sp>
        <p:nvSpPr>
          <p:cNvPr id="10" name="Rectángulo 9"/>
          <p:cNvSpPr/>
          <p:nvPr/>
        </p:nvSpPr>
        <p:spPr>
          <a:xfrm>
            <a:off x="7151036" y="655081"/>
            <a:ext cx="1093371" cy="25363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 name="Imagen 1"/>
          <p:cNvPicPr>
            <a:picLocks noChangeAspect="1"/>
          </p:cNvPicPr>
          <p:nvPr/>
        </p:nvPicPr>
        <p:blipFill>
          <a:blip r:embed="rId4"/>
          <a:stretch>
            <a:fillRect/>
          </a:stretch>
        </p:blipFill>
        <p:spPr>
          <a:xfrm>
            <a:off x="1291206" y="1992540"/>
            <a:ext cx="6506204" cy="1327370"/>
          </a:xfrm>
          <a:prstGeom prst="rect">
            <a:avLst/>
          </a:prstGeom>
        </p:spPr>
      </p:pic>
      <p:pic>
        <p:nvPicPr>
          <p:cNvPr id="3" name="Imagen 2"/>
          <p:cNvPicPr>
            <a:picLocks noChangeAspect="1"/>
          </p:cNvPicPr>
          <p:nvPr/>
        </p:nvPicPr>
        <p:blipFill>
          <a:blip r:embed="rId5"/>
          <a:stretch>
            <a:fillRect/>
          </a:stretch>
        </p:blipFill>
        <p:spPr>
          <a:xfrm>
            <a:off x="1291206" y="3638078"/>
            <a:ext cx="6506204" cy="495154"/>
          </a:xfrm>
          <a:prstGeom prst="rect">
            <a:avLst/>
          </a:prstGeom>
        </p:spPr>
      </p:pic>
      <p:pic>
        <p:nvPicPr>
          <p:cNvPr id="16" name="Imagen 15"/>
          <p:cNvPicPr>
            <a:picLocks noChangeAspect="1"/>
          </p:cNvPicPr>
          <p:nvPr/>
        </p:nvPicPr>
        <p:blipFill>
          <a:blip r:embed="rId6"/>
          <a:stretch>
            <a:fillRect/>
          </a:stretch>
        </p:blipFill>
        <p:spPr>
          <a:xfrm>
            <a:off x="348871" y="4403730"/>
            <a:ext cx="8520553" cy="732283"/>
          </a:xfrm>
          <a:prstGeom prst="rect">
            <a:avLst/>
          </a:prstGeom>
        </p:spPr>
      </p:pic>
      <p:sp>
        <p:nvSpPr>
          <p:cNvPr id="17" name="Rectángulo 16"/>
          <p:cNvSpPr/>
          <p:nvPr/>
        </p:nvSpPr>
        <p:spPr>
          <a:xfrm>
            <a:off x="467544" y="4941168"/>
            <a:ext cx="2736304" cy="194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8682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p:cNvPicPr>
            <a:picLocks noChangeAspect="1"/>
          </p:cNvPicPr>
          <p:nvPr/>
        </p:nvPicPr>
        <p:blipFill rotWithShape="1">
          <a:blip r:embed="rId3"/>
          <a:srcRect t="14206" r="79132" b="70682"/>
          <a:stretch/>
        </p:blipFill>
        <p:spPr>
          <a:xfrm>
            <a:off x="205035" y="5183689"/>
            <a:ext cx="2672674" cy="1088705"/>
          </a:xfrm>
          <a:prstGeom prst="rect">
            <a:avLst/>
          </a:prstGeom>
        </p:spPr>
      </p:pic>
      <p:sp>
        <p:nvSpPr>
          <p:cNvPr id="28" name="Rectángulo redondeado 27"/>
          <p:cNvSpPr/>
          <p:nvPr/>
        </p:nvSpPr>
        <p:spPr>
          <a:xfrm>
            <a:off x="281523" y="4395592"/>
            <a:ext cx="2372863" cy="61861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chemeClr val="tx1"/>
                </a:solidFill>
              </a:rPr>
              <a:t>CVCDEF</a:t>
            </a:r>
          </a:p>
        </p:txBody>
      </p:sp>
      <p:sp>
        <p:nvSpPr>
          <p:cNvPr id="29" name="Flecha derecha 28"/>
          <p:cNvSpPr/>
          <p:nvPr/>
        </p:nvSpPr>
        <p:spPr>
          <a:xfrm>
            <a:off x="3032682" y="499236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3" name="Pergamino vertical 32"/>
          <p:cNvSpPr/>
          <p:nvPr/>
        </p:nvSpPr>
        <p:spPr>
          <a:xfrm>
            <a:off x="3915034" y="4395592"/>
            <a:ext cx="1763688" cy="1703013"/>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3878522" y="4761386"/>
            <a:ext cx="1800200" cy="1015663"/>
          </a:xfrm>
          <a:prstGeom prst="rect">
            <a:avLst/>
          </a:prstGeom>
        </p:spPr>
        <p:txBody>
          <a:bodyPr wrap="square">
            <a:spAutoFit/>
          </a:bodyPr>
          <a:lstStyle/>
          <a:p>
            <a:pPr algn="ctr"/>
            <a:r>
              <a:rPr lang="es-ES" sz="2000" b="1" dirty="0"/>
              <a:t>Programa</a:t>
            </a:r>
          </a:p>
          <a:p>
            <a:pPr algn="ctr"/>
            <a:r>
              <a:rPr lang="es-ES" sz="2000" b="1" dirty="0"/>
              <a:t>Semanal</a:t>
            </a:r>
          </a:p>
          <a:p>
            <a:pPr algn="ctr"/>
            <a:r>
              <a:rPr lang="es-ES" sz="2000" b="1" dirty="0"/>
              <a:t>definitivo</a:t>
            </a:r>
          </a:p>
        </p:txBody>
      </p:sp>
      <p:sp>
        <p:nvSpPr>
          <p:cNvPr id="34" name="Rectángulo 33"/>
          <p:cNvSpPr/>
          <p:nvPr/>
        </p:nvSpPr>
        <p:spPr>
          <a:xfrm>
            <a:off x="81143" y="134235"/>
            <a:ext cx="758087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Programación:</a:t>
            </a:r>
          </a:p>
        </p:txBody>
      </p:sp>
      <p:sp>
        <p:nvSpPr>
          <p:cNvPr id="14" name="Rectángulo redondeado 13"/>
          <p:cNvSpPr/>
          <p:nvPr/>
        </p:nvSpPr>
        <p:spPr>
          <a:xfrm>
            <a:off x="354940" y="790608"/>
            <a:ext cx="2372863" cy="61861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rgbClr val="C00000"/>
                </a:solidFill>
              </a:rPr>
              <a:t>WEB CUD</a:t>
            </a:r>
          </a:p>
        </p:txBody>
      </p:sp>
      <p:pic>
        <p:nvPicPr>
          <p:cNvPr id="5" name="Imagen 4"/>
          <p:cNvPicPr>
            <a:picLocks noChangeAspect="1"/>
          </p:cNvPicPr>
          <p:nvPr/>
        </p:nvPicPr>
        <p:blipFill rotWithShape="1">
          <a:blip r:embed="rId4"/>
          <a:srcRect l="20033" b="9522"/>
          <a:stretch/>
        </p:blipFill>
        <p:spPr>
          <a:xfrm>
            <a:off x="281523" y="2381475"/>
            <a:ext cx="3183516" cy="595726"/>
          </a:xfrm>
          <a:prstGeom prst="rect">
            <a:avLst/>
          </a:prstGeom>
        </p:spPr>
      </p:pic>
      <p:pic>
        <p:nvPicPr>
          <p:cNvPr id="9" name="Imagen 8"/>
          <p:cNvPicPr>
            <a:picLocks noChangeAspect="1"/>
          </p:cNvPicPr>
          <p:nvPr/>
        </p:nvPicPr>
        <p:blipFill rotWithShape="1">
          <a:blip r:embed="rId5"/>
          <a:srcRect b="21027"/>
          <a:stretch/>
        </p:blipFill>
        <p:spPr>
          <a:xfrm>
            <a:off x="354940" y="1651397"/>
            <a:ext cx="2158171" cy="481459"/>
          </a:xfrm>
          <a:prstGeom prst="rect">
            <a:avLst/>
          </a:prstGeom>
        </p:spPr>
      </p:pic>
      <p:grpSp>
        <p:nvGrpSpPr>
          <p:cNvPr id="12" name="Grupo 11"/>
          <p:cNvGrpSpPr/>
          <p:nvPr/>
        </p:nvGrpSpPr>
        <p:grpSpPr>
          <a:xfrm>
            <a:off x="3635896" y="177475"/>
            <a:ext cx="5400600" cy="3759833"/>
            <a:chOff x="3635896" y="177475"/>
            <a:chExt cx="5400600" cy="3759833"/>
          </a:xfrm>
        </p:grpSpPr>
        <p:sp>
          <p:nvSpPr>
            <p:cNvPr id="11" name="Rectángulo redondeado 10"/>
            <p:cNvSpPr/>
            <p:nvPr/>
          </p:nvSpPr>
          <p:spPr>
            <a:xfrm>
              <a:off x="3635896" y="177475"/>
              <a:ext cx="5400600" cy="37598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3" name="Imagen 22"/>
            <p:cNvPicPr>
              <a:picLocks noChangeAspect="1"/>
            </p:cNvPicPr>
            <p:nvPr/>
          </p:nvPicPr>
          <p:blipFill rotWithShape="1">
            <a:blip r:embed="rId6"/>
            <a:srcRect l="16138" t="26901" r="58367" b="40200"/>
            <a:stretch/>
          </p:blipFill>
          <p:spPr>
            <a:xfrm>
              <a:off x="4060555" y="264036"/>
              <a:ext cx="4662506" cy="3384376"/>
            </a:xfrm>
            <a:prstGeom prst="rect">
              <a:avLst/>
            </a:prstGeom>
          </p:spPr>
        </p:pic>
        <p:sp>
          <p:nvSpPr>
            <p:cNvPr id="10" name="Rectángulo 9"/>
            <p:cNvSpPr/>
            <p:nvPr/>
          </p:nvSpPr>
          <p:spPr>
            <a:xfrm>
              <a:off x="6516216" y="3140968"/>
              <a:ext cx="1944216"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836345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251520" y="137032"/>
            <a:ext cx="8640960" cy="63548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800100" lvl="1" indent="-342900" eaLnBrk="0" fontAlgn="base" hangingPunct="0">
              <a:spcAft>
                <a:spcPts val="600"/>
              </a:spcAft>
              <a:defRPr/>
            </a:pPr>
            <a:r>
              <a:rPr lang="es-E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¿Qué es el CUD?</a:t>
            </a:r>
          </a:p>
          <a:p>
            <a:pPr marL="342900" indent="-342900" eaLnBrk="0" fontAlgn="base" hangingPunct="0">
              <a:spcAft>
                <a:spcPts val="600"/>
              </a:spcAft>
              <a:buFont typeface="Arial"/>
              <a:buChar char="•"/>
              <a:defRPr/>
            </a:pPr>
            <a:endParaRPr kumimoji="1" lang="es-ES" kern="0" dirty="0">
              <a:latin typeface="CIDFont+F2"/>
              <a:ea typeface="ヒラギノ角ゴ Pro W3" charset="-128"/>
              <a:cs typeface="Times New Roman" panose="02020603050405020304" pitchFamily="18" charset="0"/>
            </a:endParaRPr>
          </a:p>
          <a:p>
            <a:pPr marL="342900" indent="-342900" eaLnBrk="0" fontAlgn="base" hangingPunct="0">
              <a:spcAft>
                <a:spcPts val="600"/>
              </a:spcAft>
              <a:buFont typeface="Arial"/>
              <a:buChar char="•"/>
              <a:defRPr/>
            </a:pPr>
            <a:r>
              <a:rPr kumimoji="1" lang="es-ES" kern="0" dirty="0">
                <a:latin typeface="CIDFont+F2"/>
                <a:ea typeface="ヒラギノ角ゴ Pro W3" charset="-128"/>
                <a:cs typeface="Times New Roman" panose="02020603050405020304" pitchFamily="18" charset="0"/>
              </a:rPr>
              <a:t>Centro Público de enseñanza superior.</a:t>
            </a:r>
          </a:p>
          <a:p>
            <a:pPr marL="342900" indent="-342900" eaLnBrk="0" fontAlgn="base" hangingPunct="0">
              <a:spcAft>
                <a:spcPts val="600"/>
              </a:spcAft>
              <a:buFont typeface="Arial"/>
              <a:buChar char="•"/>
              <a:defRPr/>
            </a:pPr>
            <a:r>
              <a:rPr kumimoji="1" lang="es-ES" kern="0" dirty="0">
                <a:latin typeface="CIDFont+F2"/>
                <a:ea typeface="ヒラギノ角ゴ Pro W3" charset="-128"/>
                <a:cs typeface="Times New Roman" panose="02020603050405020304" pitchFamily="18" charset="0"/>
              </a:rPr>
              <a:t>Su titular es el Ministerio de Defensa.</a:t>
            </a:r>
          </a:p>
          <a:p>
            <a:pPr marL="800100" lvl="1" indent="-342900" eaLnBrk="0" fontAlgn="base" hangingPunct="0">
              <a:spcAft>
                <a:spcPts val="600"/>
              </a:spcAft>
              <a:buFont typeface="Arial"/>
              <a:buChar char="•"/>
              <a:defRPr/>
            </a:pPr>
            <a:r>
              <a:rPr kumimoji="1" lang="es-ES" i="0" u="none" strike="noStrike" kern="0" cap="none" spc="0" normalizeH="0" baseline="0" noProof="0" dirty="0">
                <a:ln>
                  <a:noFill/>
                </a:ln>
                <a:effectLst/>
                <a:uLnTx/>
                <a:uFillTx/>
                <a:latin typeface="CIDFont+F2"/>
                <a:ea typeface="ヒラギノ角ゴ Pro W3" charset="-128"/>
                <a:cs typeface="Times New Roman" panose="02020603050405020304" pitchFamily="18" charset="0"/>
              </a:rPr>
              <a:t>A</a:t>
            </a:r>
            <a:r>
              <a:rPr kumimoji="1" lang="es-ES" i="0" u="none" strike="noStrike" kern="0" cap="none" spc="0" normalizeH="0" noProof="0" dirty="0">
                <a:ln>
                  <a:noFill/>
                </a:ln>
                <a:effectLst/>
                <a:uLnTx/>
                <a:uFillTx/>
                <a:latin typeface="CIDFont+F2"/>
                <a:ea typeface="ヒラギノ角ゴ Pro W3" charset="-128"/>
                <a:cs typeface="Times New Roman" panose="02020603050405020304" pitchFamily="18" charset="0"/>
              </a:rPr>
              <a:t> través de la Subsecretaria.</a:t>
            </a:r>
            <a:endParaRPr kumimoji="1" lang="es-ES" i="0" u="none" strike="noStrike" kern="0" cap="none" spc="0" normalizeH="0" baseline="0" noProof="0" dirty="0">
              <a:ln>
                <a:noFill/>
              </a:ln>
              <a:effectLst/>
              <a:uLnTx/>
              <a:uFillTx/>
              <a:latin typeface="CIDFont+F2"/>
              <a:ea typeface="ヒラギノ角ゴ Pro W3" charset="-128"/>
              <a:cs typeface="Times New Roman" panose="02020603050405020304" pitchFamily="18" charset="0"/>
            </a:endParaRPr>
          </a:p>
          <a:p>
            <a:pPr marL="342900" indent="-342900" eaLnBrk="0" fontAlgn="base" hangingPunct="0">
              <a:spcAft>
                <a:spcPts val="600"/>
              </a:spcAft>
              <a:buFont typeface="Arial"/>
              <a:buChar char="•"/>
              <a:defRPr/>
            </a:pPr>
            <a:r>
              <a:rPr kumimoji="1" lang="es-ES" i="0" u="none" strike="noStrike" kern="0" cap="none" spc="0" normalizeH="0" baseline="0" noProof="0" dirty="0">
                <a:ln>
                  <a:noFill/>
                </a:ln>
                <a:effectLst/>
                <a:uLnTx/>
                <a:uFillTx/>
                <a:latin typeface="CIDFont+F2"/>
                <a:ea typeface="ヒラギノ角ゴ Pro W3" charset="-128"/>
                <a:cs typeface="Times New Roman" panose="02020603050405020304" pitchFamily="18" charset="0"/>
              </a:rPr>
              <a:t>Ubicado en la AGM.</a:t>
            </a:r>
          </a:p>
          <a:p>
            <a:pPr marL="342900" indent="-342900" eaLnBrk="0" fontAlgn="base" hangingPunct="0">
              <a:spcAft>
                <a:spcPts val="600"/>
              </a:spcAft>
              <a:buFont typeface="Arial"/>
              <a:buChar char="•"/>
              <a:defRPr/>
            </a:pPr>
            <a:r>
              <a:rPr kumimoji="1" lang="es-ES" kern="0" dirty="0">
                <a:latin typeface="CIDFont+F2"/>
                <a:ea typeface="ヒラギノ角ゴ Pro W3" charset="-128"/>
                <a:cs typeface="Times New Roman" panose="02020603050405020304" pitchFamily="18" charset="0"/>
              </a:rPr>
              <a:t>Adscrito a la Universidad de Zaragoza.</a:t>
            </a:r>
          </a:p>
          <a:p>
            <a:pPr marL="342900" indent="-342900" eaLnBrk="0" fontAlgn="base" hangingPunct="0">
              <a:spcAft>
                <a:spcPts val="600"/>
              </a:spcAft>
              <a:buFont typeface="Arial"/>
              <a:buChar char="•"/>
              <a:defRPr/>
            </a:pPr>
            <a:r>
              <a:rPr kumimoji="1" lang="es-ES" kern="0" dirty="0">
                <a:latin typeface="CIDFont+F2"/>
                <a:ea typeface="ヒラギノ角ゴ Pro W3" charset="-128"/>
                <a:cs typeface="Times New Roman" panose="02020603050405020304" pitchFamily="18" charset="0"/>
              </a:rPr>
              <a:t>Autonomía de gestión.</a:t>
            </a:r>
          </a:p>
          <a:p>
            <a:pPr marL="342900" indent="-342900" eaLnBrk="0" fontAlgn="base" hangingPunct="0">
              <a:spcAft>
                <a:spcPts val="600"/>
              </a:spcAft>
              <a:buFont typeface="Arial"/>
              <a:buChar char="•"/>
              <a:defRPr/>
            </a:pPr>
            <a:r>
              <a:rPr kumimoji="1" lang="es-ES" kern="0" dirty="0">
                <a:latin typeface="CIDFont+F2"/>
                <a:ea typeface="ヒラギノ角ゴ Pro W3" charset="-128"/>
                <a:cs typeface="Times New Roman" panose="02020603050405020304" pitchFamily="18" charset="0"/>
              </a:rPr>
              <a:t>Naturaleza jurídica propia. </a:t>
            </a:r>
          </a:p>
          <a:p>
            <a:pPr marL="342900" indent="-342900" eaLnBrk="0" fontAlgn="base" hangingPunct="0">
              <a:spcAft>
                <a:spcPts val="600"/>
              </a:spcAft>
              <a:buFont typeface="Arial"/>
              <a:buChar char="•"/>
              <a:defRPr/>
            </a:pPr>
            <a:r>
              <a:rPr kumimoji="1" lang="es-ES" kern="0" dirty="0">
                <a:latin typeface="CIDFont+F2"/>
                <a:ea typeface="ヒラギノ角ゴ Pro W3" charset="-128"/>
                <a:cs typeface="Times New Roman" panose="02020603050405020304" pitchFamily="18" charset="0"/>
              </a:rPr>
              <a:t>Misión:</a:t>
            </a:r>
          </a:p>
          <a:p>
            <a:pPr marL="1166813" indent="-285750" eaLnBrk="0" fontAlgn="base" hangingPunct="0">
              <a:spcAft>
                <a:spcPts val="600"/>
              </a:spcAft>
              <a:buFont typeface="Courier New" panose="02070309020205020404" pitchFamily="49" charset="0"/>
              <a:buChar char="o"/>
              <a:defRPr/>
            </a:pPr>
            <a:r>
              <a:rPr kumimoji="1" lang="es-ES" kern="0" dirty="0">
                <a:latin typeface="CIDFont+F2"/>
                <a:ea typeface="ヒラギノ角ゴ Pro W3" charset="-128"/>
                <a:cs typeface="Times New Roman" panose="02020603050405020304" pitchFamily="18" charset="0"/>
              </a:rPr>
              <a:t>Impartir las titulaciones universitarias oficiales de grado o de postgrado recogidas en el convenio de adscripción MINISDEF y UNIZAR.</a:t>
            </a:r>
          </a:p>
          <a:p>
            <a:pPr marL="1166813" indent="-285750" eaLnBrk="0" fontAlgn="base" hangingPunct="0">
              <a:spcAft>
                <a:spcPts val="600"/>
              </a:spcAft>
              <a:buFont typeface="Courier New" panose="02070309020205020404" pitchFamily="49" charset="0"/>
              <a:buChar char="o"/>
              <a:defRPr/>
            </a:pPr>
            <a:r>
              <a:rPr kumimoji="1" lang="es-ES" kern="0" dirty="0">
                <a:latin typeface="CIDFont+F2"/>
                <a:ea typeface="ヒラギノ角ゴ Pro W3" charset="-128"/>
                <a:cs typeface="Times New Roman" panose="02020603050405020304" pitchFamily="18" charset="0"/>
              </a:rPr>
              <a:t>Contribuir a la formación integral de sus alumnos y, por lo tanto, favorecer la formación en valores y en las reglas esenciales que definen el comportamiento del militar, desarrolladas en las Reales Ordenanzas para las Fuerzas Armadas. </a:t>
            </a:r>
          </a:p>
          <a:p>
            <a:pPr marL="342900" indent="-342900" eaLnBrk="0" fontAlgn="base" hangingPunct="0">
              <a:spcAft>
                <a:spcPts val="600"/>
              </a:spcAft>
              <a:buFont typeface="Arial"/>
              <a:buChar char="•"/>
              <a:defRPr/>
            </a:pPr>
            <a:r>
              <a:rPr kumimoji="1" lang="es-ES" kern="0" dirty="0">
                <a:latin typeface="CIDFont+F2"/>
                <a:ea typeface="ヒラギノ角ゴ Pro W3" charset="-128"/>
                <a:cs typeface="Times New Roman" panose="02020603050405020304" pitchFamily="18" charset="0"/>
              </a:rPr>
              <a:t>Coordinado con la AGM.</a:t>
            </a:r>
            <a:endParaRPr kumimoji="1" lang="es-ES" i="0" u="none" strike="noStrike" kern="0" cap="none" spc="0" normalizeH="0" baseline="0" noProof="0" dirty="0">
              <a:ln>
                <a:noFill/>
              </a:ln>
              <a:effectLst/>
              <a:uLnTx/>
              <a:uFillTx/>
              <a:latin typeface="CIDFont+F2"/>
              <a:ea typeface="ヒラギノ角ゴ Pro W3" charset="-128"/>
              <a:cs typeface="Times New Roman" panose="02020603050405020304" pitchFamily="18" charset="0"/>
            </a:endParaRPr>
          </a:p>
        </p:txBody>
      </p:sp>
      <p:pic>
        <p:nvPicPr>
          <p:cNvPr id="5" name="Imagen 4"/>
          <p:cNvPicPr>
            <a:picLocks noChangeAspect="1"/>
          </p:cNvPicPr>
          <p:nvPr/>
        </p:nvPicPr>
        <p:blipFill>
          <a:blip r:embed="rId2"/>
          <a:stretch>
            <a:fillRect/>
          </a:stretch>
        </p:blipFill>
        <p:spPr>
          <a:xfrm>
            <a:off x="5019818" y="129073"/>
            <a:ext cx="3656638" cy="2939888"/>
          </a:xfrm>
          <a:prstGeom prst="rect">
            <a:avLst/>
          </a:prstGeom>
        </p:spPr>
      </p:pic>
    </p:spTree>
    <p:extLst>
      <p:ext uri="{BB962C8B-B14F-4D97-AF65-F5344CB8AC3E}">
        <p14:creationId xmlns:p14="http://schemas.microsoft.com/office/powerpoint/2010/main" val="1942078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11191" r="34952" b="7984"/>
          <a:stretch/>
        </p:blipFill>
        <p:spPr>
          <a:xfrm>
            <a:off x="683568" y="1486578"/>
            <a:ext cx="7586342" cy="5302282"/>
          </a:xfrm>
          <a:prstGeom prst="rect">
            <a:avLst/>
          </a:prstGeom>
        </p:spPr>
      </p:pic>
      <p:pic>
        <p:nvPicPr>
          <p:cNvPr id="3" name="Imagen 2"/>
          <p:cNvPicPr>
            <a:picLocks noChangeAspect="1"/>
          </p:cNvPicPr>
          <p:nvPr/>
        </p:nvPicPr>
        <p:blipFill rotWithShape="1">
          <a:blip r:embed="rId3"/>
          <a:srcRect l="22838" t="45933" r="35425" b="38667"/>
          <a:stretch/>
        </p:blipFill>
        <p:spPr>
          <a:xfrm>
            <a:off x="4572000" y="331726"/>
            <a:ext cx="4320480" cy="896704"/>
          </a:xfrm>
          <a:prstGeom prst="rect">
            <a:avLst/>
          </a:prstGeom>
        </p:spPr>
      </p:pic>
      <p:sp>
        <p:nvSpPr>
          <p:cNvPr id="5" name="CuadroTexto 4"/>
          <p:cNvSpPr txBox="1"/>
          <p:nvPr/>
        </p:nvSpPr>
        <p:spPr>
          <a:xfrm>
            <a:off x="2802774" y="456913"/>
            <a:ext cx="1554465" cy="646331"/>
          </a:xfrm>
          <a:prstGeom prst="rect">
            <a:avLst/>
          </a:prstGeom>
          <a:noFill/>
        </p:spPr>
        <p:txBody>
          <a:bodyPr wrap="none" rtlCol="0">
            <a:spAutoFit/>
          </a:bodyPr>
          <a:lstStyle/>
          <a:p>
            <a:pPr marL="285750" indent="-285750">
              <a:buFont typeface="Wingdings" panose="05000000000000000000" pitchFamily="2" charset="2"/>
              <a:buChar char="ü"/>
            </a:pPr>
            <a:r>
              <a:rPr lang="es-ES" b="1" dirty="0"/>
              <a:t>NIA</a:t>
            </a:r>
          </a:p>
          <a:p>
            <a:pPr marL="285750" indent="-285750">
              <a:buFont typeface="Wingdings" panose="05000000000000000000" pitchFamily="2" charset="2"/>
              <a:buChar char="ü"/>
            </a:pPr>
            <a:r>
              <a:rPr lang="es-ES" b="1" dirty="0"/>
              <a:t>Contraseña</a:t>
            </a:r>
          </a:p>
        </p:txBody>
      </p:sp>
      <p:sp>
        <p:nvSpPr>
          <p:cNvPr id="6" name="Flecha derecha 5"/>
          <p:cNvSpPr/>
          <p:nvPr/>
        </p:nvSpPr>
        <p:spPr>
          <a:xfrm>
            <a:off x="2298718" y="60272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rotWithShape="1">
          <a:blip r:embed="rId4"/>
          <a:srcRect t="22533" b="33388"/>
          <a:stretch/>
        </p:blipFill>
        <p:spPr>
          <a:xfrm>
            <a:off x="-31127" y="69639"/>
            <a:ext cx="2231329" cy="1271130"/>
          </a:xfrm>
          <a:prstGeom prst="rect">
            <a:avLst/>
          </a:prstGeom>
        </p:spPr>
      </p:pic>
    </p:spTree>
    <p:extLst>
      <p:ext uri="{BB962C8B-B14F-4D97-AF65-F5344CB8AC3E}">
        <p14:creationId xmlns:p14="http://schemas.microsoft.com/office/powerpoint/2010/main" val="804599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22533" b="10046"/>
          <a:stretch/>
        </p:blipFill>
        <p:spPr>
          <a:xfrm>
            <a:off x="460124" y="1170816"/>
            <a:ext cx="2231329" cy="1944217"/>
          </a:xfrm>
          <a:prstGeom prst="rect">
            <a:avLst/>
          </a:prstGeom>
        </p:spPr>
      </p:pic>
      <p:sp>
        <p:nvSpPr>
          <p:cNvPr id="3" name="CuadroTexto 2"/>
          <p:cNvSpPr txBox="1"/>
          <p:nvPr/>
        </p:nvSpPr>
        <p:spPr>
          <a:xfrm>
            <a:off x="3203869" y="1721239"/>
            <a:ext cx="1554465" cy="646331"/>
          </a:xfrm>
          <a:prstGeom prst="rect">
            <a:avLst/>
          </a:prstGeom>
          <a:noFill/>
        </p:spPr>
        <p:txBody>
          <a:bodyPr wrap="none" rtlCol="0">
            <a:spAutoFit/>
          </a:bodyPr>
          <a:lstStyle/>
          <a:p>
            <a:pPr marL="285750" indent="-285750">
              <a:buFont typeface="Wingdings" panose="05000000000000000000" pitchFamily="2" charset="2"/>
              <a:buChar char="ü"/>
            </a:pPr>
            <a:r>
              <a:rPr lang="es-ES" b="1" dirty="0"/>
              <a:t>NIA</a:t>
            </a:r>
          </a:p>
          <a:p>
            <a:pPr marL="285750" indent="-285750">
              <a:buFont typeface="Wingdings" panose="05000000000000000000" pitchFamily="2" charset="2"/>
              <a:buChar char="ü"/>
            </a:pPr>
            <a:r>
              <a:rPr lang="es-ES" b="1" dirty="0"/>
              <a:t>Contraseña</a:t>
            </a:r>
          </a:p>
        </p:txBody>
      </p:sp>
      <p:sp>
        <p:nvSpPr>
          <p:cNvPr id="4" name="Flecha derecha 3"/>
          <p:cNvSpPr/>
          <p:nvPr/>
        </p:nvSpPr>
        <p:spPr>
          <a:xfrm>
            <a:off x="2660326" y="1785542"/>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p:cNvSpPr/>
          <p:nvPr/>
        </p:nvSpPr>
        <p:spPr>
          <a:xfrm>
            <a:off x="216561" y="217122"/>
            <a:ext cx="4355439"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Información de las asignaturas y comunicación con profesores:</a:t>
            </a:r>
          </a:p>
        </p:txBody>
      </p:sp>
      <p:sp>
        <p:nvSpPr>
          <p:cNvPr id="6" name="Rectángulo 5"/>
          <p:cNvSpPr/>
          <p:nvPr/>
        </p:nvSpPr>
        <p:spPr>
          <a:xfrm>
            <a:off x="-49084" y="2920871"/>
            <a:ext cx="6371663" cy="707886"/>
          </a:xfrm>
          <a:prstGeom prst="rect">
            <a:avLst/>
          </a:prstGeom>
        </p:spPr>
        <p:txBody>
          <a:bodyPr wrap="square">
            <a:spAutoFit/>
          </a:bodyPr>
          <a:lstStyle/>
          <a:p>
            <a:pPr lvl="1"/>
            <a:endParaRPr lang="es-ES" sz="2000" dirty="0">
              <a:solidFill>
                <a:srgbClr val="000000"/>
              </a:solidFill>
            </a:endParaRPr>
          </a:p>
          <a:p>
            <a:pPr marL="800100" lvl="1" indent="-342900">
              <a:buFont typeface="Wingdings" panose="05000000000000000000" pitchFamily="2" charset="2"/>
              <a:buChar char="Ø"/>
            </a:pPr>
            <a:r>
              <a:rPr lang="es-ES" sz="2000" b="1" dirty="0">
                <a:solidFill>
                  <a:schemeClr val="tx2">
                    <a:lumMod val="60000"/>
                    <a:lumOff val="40000"/>
                  </a:schemeClr>
                </a:solidFill>
              </a:rPr>
              <a:t>Correo electrónico:   nip@unizar.es</a:t>
            </a:r>
          </a:p>
        </p:txBody>
      </p:sp>
      <p:pic>
        <p:nvPicPr>
          <p:cNvPr id="7" name="Imagen 6"/>
          <p:cNvPicPr>
            <a:picLocks noChangeAspect="1"/>
          </p:cNvPicPr>
          <p:nvPr/>
        </p:nvPicPr>
        <p:blipFill rotWithShape="1">
          <a:blip r:embed="rId3"/>
          <a:srcRect l="21518" t="16919" r="17638" b="26293"/>
          <a:stretch/>
        </p:blipFill>
        <p:spPr>
          <a:xfrm>
            <a:off x="4801904" y="980728"/>
            <a:ext cx="3188924" cy="2232248"/>
          </a:xfrm>
          <a:prstGeom prst="rect">
            <a:avLst/>
          </a:prstGeom>
        </p:spPr>
      </p:pic>
      <p:sp>
        <p:nvSpPr>
          <p:cNvPr id="8" name="Rectángulo 7"/>
          <p:cNvSpPr/>
          <p:nvPr/>
        </p:nvSpPr>
        <p:spPr>
          <a:xfrm>
            <a:off x="327006" y="4369088"/>
            <a:ext cx="287686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a:t>
            </a:r>
          </a:p>
        </p:txBody>
      </p:sp>
      <p:sp>
        <p:nvSpPr>
          <p:cNvPr id="9" name="Rectángulo redondeado 8"/>
          <p:cNvSpPr/>
          <p:nvPr/>
        </p:nvSpPr>
        <p:spPr>
          <a:xfrm>
            <a:off x="757900" y="4135047"/>
            <a:ext cx="2406482" cy="8959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2"/>
                </a:solidFill>
              </a:rPr>
              <a:t>Profesor Orientador Académico</a:t>
            </a:r>
          </a:p>
        </p:txBody>
      </p:sp>
      <p:sp>
        <p:nvSpPr>
          <p:cNvPr id="10" name="Rectángulo redondeado 9"/>
          <p:cNvSpPr/>
          <p:nvPr/>
        </p:nvSpPr>
        <p:spPr>
          <a:xfrm>
            <a:off x="5595341" y="4085239"/>
            <a:ext cx="2406482" cy="8959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2"/>
                </a:solidFill>
              </a:rPr>
              <a:t>Tutorías académicas</a:t>
            </a:r>
          </a:p>
        </p:txBody>
      </p:sp>
      <p:sp>
        <p:nvSpPr>
          <p:cNvPr id="12" name="Flecha abajo 11"/>
          <p:cNvSpPr/>
          <p:nvPr/>
        </p:nvSpPr>
        <p:spPr>
          <a:xfrm>
            <a:off x="6546554" y="3420677"/>
            <a:ext cx="504056" cy="574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23141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0686" y="245105"/>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683568" y="1052736"/>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1196752"/>
            <a:ext cx="3632133" cy="4464496"/>
          </a:xfrm>
          <a:prstGeom prst="rect">
            <a:avLst/>
          </a:prstGeom>
        </p:spPr>
      </p:pic>
    </p:spTree>
    <p:extLst>
      <p:ext uri="{BB962C8B-B14F-4D97-AF65-F5344CB8AC3E}">
        <p14:creationId xmlns:p14="http://schemas.microsoft.com/office/powerpoint/2010/main" val="34764257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3601" y="10237"/>
            <a:ext cx="8656871" cy="797591"/>
          </a:xfrm>
          <a:prstGeom prst="rect">
            <a:avLst/>
          </a:prstGeom>
        </p:spPr>
        <p:txBody>
          <a:bodyPr wrap="square">
            <a:spAutoFit/>
          </a:bodyPr>
          <a:lstStyle/>
          <a:p>
            <a:pPr lvl="0" algn="ctr">
              <a:lnSpc>
                <a:spcPct val="150000"/>
              </a:lnSpc>
            </a:pPr>
            <a:r>
              <a:rPr lang="es-ES" b="1" u="sng" dirty="0">
                <a:solidFill>
                  <a:srgbClr val="C00000"/>
                </a:solidFill>
                <a:latin typeface="CIDFont+F2"/>
              </a:rPr>
              <a:t>Órganos de representación de alumnos:</a:t>
            </a:r>
          </a:p>
          <a:p>
            <a:pPr lvl="0">
              <a:lnSpc>
                <a:spcPct val="150000"/>
              </a:lnSpc>
            </a:pPr>
            <a:r>
              <a:rPr lang="es-ES" sz="1400" b="1" u="sng" dirty="0">
                <a:latin typeface="CIDFont+F2"/>
              </a:rPr>
              <a:t>DI-0803-01 “Representantes de Alumnos: Órganos, Cargos y Responsabilidades”</a:t>
            </a:r>
          </a:p>
        </p:txBody>
      </p:sp>
      <p:pic>
        <p:nvPicPr>
          <p:cNvPr id="4" name="Imagen 3"/>
          <p:cNvPicPr>
            <a:picLocks noChangeAspect="1"/>
          </p:cNvPicPr>
          <p:nvPr/>
        </p:nvPicPr>
        <p:blipFill>
          <a:blip r:embed="rId2"/>
          <a:stretch>
            <a:fillRect/>
          </a:stretch>
        </p:blipFill>
        <p:spPr>
          <a:xfrm>
            <a:off x="827584" y="1340768"/>
            <a:ext cx="7488832" cy="5401133"/>
          </a:xfrm>
          <a:prstGeom prst="rect">
            <a:avLst/>
          </a:prstGeom>
        </p:spPr>
      </p:pic>
      <p:pic>
        <p:nvPicPr>
          <p:cNvPr id="3" name="Imagen 2">
            <a:extLst>
              <a:ext uri="{FF2B5EF4-FFF2-40B4-BE49-F238E27FC236}">
                <a16:creationId xmlns:a16="http://schemas.microsoft.com/office/drawing/2014/main" id="{140584FF-60D2-62CC-14BD-F76209902C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9312" y="168346"/>
            <a:ext cx="2211087" cy="481371"/>
          </a:xfrm>
          <a:prstGeom prst="rect">
            <a:avLst/>
          </a:prstGeom>
        </p:spPr>
      </p:pic>
    </p:spTree>
    <p:extLst>
      <p:ext uri="{BB962C8B-B14F-4D97-AF65-F5344CB8AC3E}">
        <p14:creationId xmlns:p14="http://schemas.microsoft.com/office/powerpoint/2010/main" val="39868976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A91D15F5-F5D3-ABC5-3202-99E7D9E390D7}"/>
              </a:ext>
            </a:extLst>
          </p:cNvPr>
          <p:cNvGraphicFramePr>
            <a:graphicFrameLocks noGrp="1"/>
          </p:cNvGraphicFramePr>
          <p:nvPr>
            <p:extLst>
              <p:ext uri="{D42A27DB-BD31-4B8C-83A1-F6EECF244321}">
                <p14:modId xmlns:p14="http://schemas.microsoft.com/office/powerpoint/2010/main" val="3804102107"/>
              </p:ext>
            </p:extLst>
          </p:nvPr>
        </p:nvGraphicFramePr>
        <p:xfrm>
          <a:off x="1259631" y="1434948"/>
          <a:ext cx="6480719" cy="504056"/>
        </p:xfrm>
        <a:graphic>
          <a:graphicData uri="http://schemas.openxmlformats.org/drawingml/2006/table">
            <a:tbl>
              <a:tblPr/>
              <a:tblGrid>
                <a:gridCol w="568604">
                  <a:extLst>
                    <a:ext uri="{9D8B030D-6E8A-4147-A177-3AD203B41FA5}">
                      <a16:colId xmlns:a16="http://schemas.microsoft.com/office/drawing/2014/main" val="189885551"/>
                    </a:ext>
                  </a:extLst>
                </a:gridCol>
                <a:gridCol w="637111">
                  <a:extLst>
                    <a:ext uri="{9D8B030D-6E8A-4147-A177-3AD203B41FA5}">
                      <a16:colId xmlns:a16="http://schemas.microsoft.com/office/drawing/2014/main" val="1135290227"/>
                    </a:ext>
                  </a:extLst>
                </a:gridCol>
                <a:gridCol w="911137">
                  <a:extLst>
                    <a:ext uri="{9D8B030D-6E8A-4147-A177-3AD203B41FA5}">
                      <a16:colId xmlns:a16="http://schemas.microsoft.com/office/drawing/2014/main" val="207030139"/>
                    </a:ext>
                  </a:extLst>
                </a:gridCol>
                <a:gridCol w="2459385">
                  <a:extLst>
                    <a:ext uri="{9D8B030D-6E8A-4147-A177-3AD203B41FA5}">
                      <a16:colId xmlns:a16="http://schemas.microsoft.com/office/drawing/2014/main" val="1992487235"/>
                    </a:ext>
                  </a:extLst>
                </a:gridCol>
                <a:gridCol w="767273">
                  <a:extLst>
                    <a:ext uri="{9D8B030D-6E8A-4147-A177-3AD203B41FA5}">
                      <a16:colId xmlns:a16="http://schemas.microsoft.com/office/drawing/2014/main" val="3675687698"/>
                    </a:ext>
                  </a:extLst>
                </a:gridCol>
                <a:gridCol w="1137209">
                  <a:extLst>
                    <a:ext uri="{9D8B030D-6E8A-4147-A177-3AD203B41FA5}">
                      <a16:colId xmlns:a16="http://schemas.microsoft.com/office/drawing/2014/main" val="2040653088"/>
                    </a:ext>
                  </a:extLst>
                </a:gridCol>
              </a:tblGrid>
              <a:tr h="295233">
                <a:tc gridSpan="6">
                  <a:txBody>
                    <a:bodyPr/>
                    <a:lstStyle/>
                    <a:p>
                      <a:pPr algn="ctr" fontAlgn="ctr"/>
                      <a:r>
                        <a:rPr lang="es-ES" sz="1000" b="1" i="0" u="none" strike="noStrike" dirty="0">
                          <a:solidFill>
                            <a:srgbClr val="000000"/>
                          </a:solidFill>
                          <a:effectLst/>
                          <a:latin typeface="Times New Roman" panose="02020603050405020304" pitchFamily="18" charset="0"/>
                        </a:rPr>
                        <a:t>DELEGADOS Y SUBDELEGADOS DE ALUMNOS CUD CURSO 2025-26</a:t>
                      </a:r>
                    </a:p>
                  </a:txBody>
                  <a:tcPr marL="8331" marR="8331" marT="8331" marB="0" anchor="ctr">
                    <a:lnL>
                      <a:noFill/>
                    </a:lnL>
                    <a:lnR>
                      <a:noFill/>
                    </a:lnR>
                    <a:lnT>
                      <a:noFill/>
                    </a:lnT>
                    <a:lnB w="12700" cap="flat" cmpd="sng" algn="ctr">
                      <a:solidFill>
                        <a:srgbClr val="000000"/>
                      </a:solidFill>
                      <a:prstDash val="solid"/>
                      <a:round/>
                      <a:headEnd type="none" w="med" len="med"/>
                      <a:tailEnd type="none" w="med" len="med"/>
                    </a:ln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662434395"/>
                  </a:ext>
                </a:extLst>
              </a:tr>
              <a:tr h="208823">
                <a:tc>
                  <a:txBody>
                    <a:bodyPr/>
                    <a:lstStyle/>
                    <a:p>
                      <a:pPr algn="ctr" fontAlgn="ctr"/>
                      <a:r>
                        <a:rPr lang="es-ES" sz="1000" b="1" i="0" u="none" strike="noStrike">
                          <a:solidFill>
                            <a:srgbClr val="000000"/>
                          </a:solidFill>
                          <a:effectLst/>
                          <a:latin typeface="Times New Roman" panose="02020603050405020304" pitchFamily="18" charset="0"/>
                        </a:rPr>
                        <a:t>Sc</a:t>
                      </a:r>
                    </a:p>
                  </a:txBody>
                  <a:tcPr marL="8331" marR="8331" marT="83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a:solidFill>
                            <a:srgbClr val="000000"/>
                          </a:solidFill>
                          <a:effectLst/>
                          <a:latin typeface="Times New Roman" panose="02020603050405020304" pitchFamily="18" charset="0"/>
                        </a:rPr>
                        <a:t>Cuerpo</a:t>
                      </a:r>
                    </a:p>
                  </a:txBody>
                  <a:tcPr marL="8331" marR="8331" marT="833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a:solidFill>
                            <a:srgbClr val="000000"/>
                          </a:solidFill>
                          <a:effectLst/>
                          <a:latin typeface="Times New Roman" panose="02020603050405020304" pitchFamily="18" charset="0"/>
                        </a:rPr>
                        <a:t>CARGO</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l" fontAlgn="ctr"/>
                      <a:r>
                        <a:rPr lang="es-ES" sz="1000" b="1" i="0" u="none" strike="noStrike">
                          <a:solidFill>
                            <a:srgbClr val="000000"/>
                          </a:solidFill>
                          <a:effectLst/>
                          <a:latin typeface="Times New Roman" panose="02020603050405020304" pitchFamily="18" charset="0"/>
                        </a:rPr>
                        <a:t>APELLIDOS Y NOMBRE  </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l" fontAlgn="ctr"/>
                      <a:r>
                        <a:rPr lang="es-ES" sz="1000" b="1" i="0" u="none" strike="noStrike">
                          <a:solidFill>
                            <a:srgbClr val="000000"/>
                          </a:solidFill>
                          <a:effectLst/>
                          <a:latin typeface="Times New Roman" panose="02020603050405020304" pitchFamily="18" charset="0"/>
                        </a:rPr>
                        <a:t>Teléfono</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dirty="0">
                          <a:solidFill>
                            <a:srgbClr val="000000"/>
                          </a:solidFill>
                          <a:effectLst/>
                          <a:latin typeface="Times New Roman" panose="02020603050405020304" pitchFamily="18" charset="0"/>
                        </a:rPr>
                        <a:t>Mail UNIZAR</a:t>
                      </a:r>
                    </a:p>
                  </a:txBody>
                  <a:tcPr marL="8331" marR="8331" marT="833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2735922642"/>
                  </a:ext>
                </a:extLst>
              </a:tr>
            </a:tbl>
          </a:graphicData>
        </a:graphic>
      </p:graphicFrame>
      <p:sp>
        <p:nvSpPr>
          <p:cNvPr id="3" name="Rectángulo 2">
            <a:extLst>
              <a:ext uri="{FF2B5EF4-FFF2-40B4-BE49-F238E27FC236}">
                <a16:creationId xmlns:a16="http://schemas.microsoft.com/office/drawing/2014/main" id="{5FC9D799-D179-CE39-0A48-2BA914CA76F4}"/>
              </a:ext>
            </a:extLst>
          </p:cNvPr>
          <p:cNvSpPr/>
          <p:nvPr/>
        </p:nvSpPr>
        <p:spPr>
          <a:xfrm>
            <a:off x="163601" y="10237"/>
            <a:ext cx="8800887" cy="1213089"/>
          </a:xfrm>
          <a:prstGeom prst="rect">
            <a:avLst/>
          </a:prstGeom>
        </p:spPr>
        <p:txBody>
          <a:bodyPr wrap="square">
            <a:spAutoFit/>
          </a:bodyPr>
          <a:lstStyle/>
          <a:p>
            <a:pPr marL="285750" lvl="0" indent="-285750">
              <a:lnSpc>
                <a:spcPct val="150000"/>
              </a:lnSpc>
              <a:buFont typeface="Arial" panose="020B0604020202020204" pitchFamily="34" charset="0"/>
              <a:buChar char="•"/>
            </a:pPr>
            <a:r>
              <a:rPr lang="es-ES" b="1" u="sng" dirty="0">
                <a:solidFill>
                  <a:srgbClr val="C00000"/>
                </a:solidFill>
                <a:latin typeface="CIDFont+F2"/>
              </a:rPr>
              <a:t>Elección de alumnos para los órganos de representación:</a:t>
            </a:r>
          </a:p>
          <a:p>
            <a:pPr marL="742950" lvl="1" indent="-285750">
              <a:lnSpc>
                <a:spcPct val="150000"/>
              </a:lnSpc>
              <a:buFont typeface="Wingdings" panose="05000000000000000000" pitchFamily="2" charset="2"/>
              <a:buChar char="Ø"/>
            </a:pPr>
            <a:r>
              <a:rPr lang="es-ES" b="1" dirty="0">
                <a:solidFill>
                  <a:srgbClr val="C00000"/>
                </a:solidFill>
                <a:latin typeface="CIDFont+F2"/>
              </a:rPr>
              <a:t>	</a:t>
            </a:r>
            <a:r>
              <a:rPr lang="es-ES" b="1" dirty="0">
                <a:latin typeface="CIDFont+F2"/>
              </a:rPr>
              <a:t>Elección de Delegados y Subdelegados de sección de clase.</a:t>
            </a:r>
          </a:p>
          <a:p>
            <a:pPr lvl="0" algn="ctr">
              <a:lnSpc>
                <a:spcPct val="150000"/>
              </a:lnSpc>
            </a:pPr>
            <a:r>
              <a:rPr lang="es-ES" sz="1400" b="1" dirty="0">
                <a:latin typeface="CIDFont+F2"/>
              </a:rPr>
              <a:t>NLT 14SEP26 elegidos y comunicados los Delegados y Subdelegados de sección de clase</a:t>
            </a:r>
          </a:p>
        </p:txBody>
      </p:sp>
      <p:sp>
        <p:nvSpPr>
          <p:cNvPr id="5" name="CuadroTexto 4">
            <a:extLst>
              <a:ext uri="{FF2B5EF4-FFF2-40B4-BE49-F238E27FC236}">
                <a16:creationId xmlns:a16="http://schemas.microsoft.com/office/drawing/2014/main" id="{BC1A16B0-A6A3-D0E7-7C83-4FF08893C3E6}"/>
              </a:ext>
            </a:extLst>
          </p:cNvPr>
          <p:cNvSpPr txBox="1"/>
          <p:nvPr/>
        </p:nvSpPr>
        <p:spPr>
          <a:xfrm>
            <a:off x="99548" y="2348880"/>
            <a:ext cx="8800886" cy="797591"/>
          </a:xfrm>
          <a:prstGeom prst="rect">
            <a:avLst/>
          </a:prstGeom>
          <a:noFill/>
        </p:spPr>
        <p:txBody>
          <a:bodyPr wrap="square">
            <a:spAutoFit/>
          </a:bodyPr>
          <a:lstStyle/>
          <a:p>
            <a:pPr marL="742950" lvl="1" indent="-285750">
              <a:lnSpc>
                <a:spcPct val="150000"/>
              </a:lnSpc>
              <a:buFont typeface="Wingdings" panose="05000000000000000000" pitchFamily="2" charset="2"/>
              <a:buChar char="Ø"/>
            </a:pPr>
            <a:r>
              <a:rPr lang="es-ES" b="1" dirty="0">
                <a:latin typeface="CIDFont+F2"/>
              </a:rPr>
              <a:t>Elección de Delegados y Subdelegados de curso.</a:t>
            </a:r>
          </a:p>
          <a:p>
            <a:pPr lvl="2">
              <a:lnSpc>
                <a:spcPct val="150000"/>
              </a:lnSpc>
            </a:pPr>
            <a:r>
              <a:rPr lang="es-ES" sz="1400" b="1" dirty="0">
                <a:latin typeface="CIDFont+F2"/>
              </a:rPr>
              <a:t>NLT 18SEP26 elegidos y comunicados el Delegado y Subdelegado de 1er curso.</a:t>
            </a:r>
          </a:p>
        </p:txBody>
      </p:sp>
      <p:sp>
        <p:nvSpPr>
          <p:cNvPr id="6" name="CuadroTexto 5">
            <a:extLst>
              <a:ext uri="{FF2B5EF4-FFF2-40B4-BE49-F238E27FC236}">
                <a16:creationId xmlns:a16="http://schemas.microsoft.com/office/drawing/2014/main" id="{B9D7CB3D-2B92-B600-BF5B-6C27DB9F4F4E}"/>
              </a:ext>
            </a:extLst>
          </p:cNvPr>
          <p:cNvSpPr txBox="1"/>
          <p:nvPr/>
        </p:nvSpPr>
        <p:spPr>
          <a:xfrm>
            <a:off x="99548" y="3727103"/>
            <a:ext cx="8800886" cy="1443921"/>
          </a:xfrm>
          <a:prstGeom prst="rect">
            <a:avLst/>
          </a:prstGeom>
          <a:noFill/>
        </p:spPr>
        <p:txBody>
          <a:bodyPr wrap="square">
            <a:spAutoFit/>
          </a:bodyPr>
          <a:lstStyle/>
          <a:p>
            <a:pPr marL="742950" lvl="1" indent="-285750">
              <a:lnSpc>
                <a:spcPct val="150000"/>
              </a:lnSpc>
              <a:buFont typeface="Wingdings" panose="05000000000000000000" pitchFamily="2" charset="2"/>
              <a:buChar char="Ø"/>
            </a:pPr>
            <a:r>
              <a:rPr lang="es-ES" b="1" dirty="0">
                <a:latin typeface="CIDFont+F2"/>
              </a:rPr>
              <a:t>Elección de Delegado y Subdelegado de Estudiantes.</a:t>
            </a:r>
          </a:p>
          <a:p>
            <a:pPr lvl="2">
              <a:lnSpc>
                <a:spcPct val="150000"/>
              </a:lnSpc>
            </a:pPr>
            <a:r>
              <a:rPr lang="es-ES" sz="1400" b="1" dirty="0">
                <a:latin typeface="CIDFont+F2"/>
              </a:rPr>
              <a:t>Reunión plenaria de Delegados y Subdelegados de sección de clase y de cursos para la elección de Delegado y Subdelegado de Estudiantes y resto de representantes en las distintas Comisiones y Juntas.</a:t>
            </a:r>
          </a:p>
          <a:p>
            <a:pPr lvl="2">
              <a:lnSpc>
                <a:spcPct val="150000"/>
              </a:lnSpc>
            </a:pPr>
            <a:r>
              <a:rPr lang="es-ES" sz="1400" b="1" dirty="0">
                <a:latin typeface="CIDFont+F2"/>
              </a:rPr>
              <a:t>Fecha TBD (última semana de septiembre o primera de octubre).</a:t>
            </a:r>
          </a:p>
        </p:txBody>
      </p:sp>
    </p:spTree>
    <p:extLst>
      <p:ext uri="{BB962C8B-B14F-4D97-AF65-F5344CB8AC3E}">
        <p14:creationId xmlns:p14="http://schemas.microsoft.com/office/powerpoint/2010/main" val="704052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3528" y="188640"/>
            <a:ext cx="7200800" cy="2693045"/>
          </a:xfrm>
          <a:prstGeom prst="rect">
            <a:avLst/>
          </a:prstGeom>
        </p:spPr>
        <p:txBody>
          <a:bodyPr wrap="square">
            <a:spAutoFit/>
          </a:bodyPr>
          <a:lstStyle/>
          <a:p>
            <a:pPr marL="342900" indent="-342900">
              <a:spcAft>
                <a:spcPts val="600"/>
              </a:spcAft>
              <a:buFont typeface="Wingdings" panose="05000000000000000000" pitchFamily="2" charset="2"/>
              <a:buChar char="Ø"/>
            </a:pPr>
            <a:r>
              <a:rPr lang="es-ES" sz="2400" b="1" dirty="0">
                <a:solidFill>
                  <a:srgbClr val="FF0000"/>
                </a:solidFill>
              </a:rPr>
              <a:t>Trámites a realizar:</a:t>
            </a:r>
          </a:p>
          <a:p>
            <a:pPr marL="1371600" lvl="2" indent="-457200">
              <a:spcAft>
                <a:spcPts val="600"/>
              </a:spcAft>
              <a:buFont typeface="+mj-lt"/>
              <a:buAutoNum type="arabicPeriod"/>
            </a:pPr>
            <a:r>
              <a:rPr lang="es-ES" sz="2400" dirty="0"/>
              <a:t>Registro.</a:t>
            </a:r>
          </a:p>
          <a:p>
            <a:pPr marL="1371600" lvl="2" indent="-457200">
              <a:spcAft>
                <a:spcPts val="600"/>
              </a:spcAft>
              <a:buFont typeface="+mj-lt"/>
              <a:buAutoNum type="arabicPeriod"/>
            </a:pPr>
            <a:r>
              <a:rPr lang="es-ES" sz="2400" dirty="0" err="1"/>
              <a:t>Automatrícula</a:t>
            </a:r>
            <a:r>
              <a:rPr lang="es-ES" sz="2400" dirty="0"/>
              <a:t>.</a:t>
            </a:r>
          </a:p>
          <a:p>
            <a:pPr marL="1371600" lvl="2" indent="-457200">
              <a:spcAft>
                <a:spcPts val="600"/>
              </a:spcAft>
              <a:buFont typeface="+mj-lt"/>
              <a:buAutoNum type="arabicPeriod"/>
            </a:pPr>
            <a:r>
              <a:rPr lang="es-ES" sz="2400" dirty="0"/>
              <a:t>Traslado de expediente.</a:t>
            </a:r>
          </a:p>
          <a:p>
            <a:pPr marL="1371600" lvl="2" indent="-457200">
              <a:spcAft>
                <a:spcPts val="600"/>
              </a:spcAft>
              <a:buFont typeface="+mj-lt"/>
              <a:buAutoNum type="arabicPeriod"/>
            </a:pPr>
            <a:r>
              <a:rPr lang="es-ES" sz="2400" dirty="0"/>
              <a:t>Formalización de la matrícula</a:t>
            </a:r>
          </a:p>
          <a:p>
            <a:pPr marL="1371600" lvl="2" indent="-457200">
              <a:spcAft>
                <a:spcPts val="600"/>
              </a:spcAft>
              <a:buFont typeface="+mj-lt"/>
              <a:buAutoNum type="arabicPeriod"/>
            </a:pPr>
            <a:r>
              <a:rPr lang="es-ES" sz="2400" dirty="0"/>
              <a:t>Reconocimiento de créditos.</a:t>
            </a:r>
          </a:p>
        </p:txBody>
      </p:sp>
      <p:pic>
        <p:nvPicPr>
          <p:cNvPr id="4" name="Imagen 3"/>
          <p:cNvPicPr>
            <a:picLocks noChangeAspect="1"/>
          </p:cNvPicPr>
          <p:nvPr/>
        </p:nvPicPr>
        <p:blipFill rotWithShape="1">
          <a:blip r:embed="rId2"/>
          <a:srcRect t="12546" r="8255" b="9388"/>
          <a:stretch/>
        </p:blipFill>
        <p:spPr>
          <a:xfrm>
            <a:off x="683568" y="2893446"/>
            <a:ext cx="7524836" cy="3601631"/>
          </a:xfrm>
          <a:prstGeom prst="rect">
            <a:avLst/>
          </a:prstGeom>
        </p:spPr>
      </p:pic>
    </p:spTree>
    <p:extLst>
      <p:ext uri="{BB962C8B-B14F-4D97-AF65-F5344CB8AC3E}">
        <p14:creationId xmlns:p14="http://schemas.microsoft.com/office/powerpoint/2010/main" val="7489065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4E1B9E1-C417-8D90-0F8C-89F4F2BDF49D}"/>
              </a:ext>
            </a:extLst>
          </p:cNvPr>
          <p:cNvSpPr txBox="1"/>
          <p:nvPr/>
        </p:nvSpPr>
        <p:spPr>
          <a:xfrm>
            <a:off x="395536" y="260648"/>
            <a:ext cx="7920880" cy="461665"/>
          </a:xfrm>
          <a:prstGeom prst="rect">
            <a:avLst/>
          </a:prstGeom>
          <a:noFill/>
        </p:spPr>
        <p:txBody>
          <a:bodyPr wrap="square" rtlCol="0">
            <a:spAutoFit/>
          </a:bodyPr>
          <a:lstStyle/>
          <a:p>
            <a:pPr algn="just"/>
            <a:r>
              <a:rPr lang="es-ES" sz="2400" dirty="0"/>
              <a:t>1. REGISTRO</a:t>
            </a:r>
          </a:p>
        </p:txBody>
      </p:sp>
      <p:sp>
        <p:nvSpPr>
          <p:cNvPr id="3" name="CuadroTexto 2">
            <a:extLst>
              <a:ext uri="{FF2B5EF4-FFF2-40B4-BE49-F238E27FC236}">
                <a16:creationId xmlns:a16="http://schemas.microsoft.com/office/drawing/2014/main" id="{2749850E-9F99-A41C-03CA-EC3199401E7C}"/>
              </a:ext>
            </a:extLst>
          </p:cNvPr>
          <p:cNvSpPr txBox="1"/>
          <p:nvPr/>
        </p:nvSpPr>
        <p:spPr>
          <a:xfrm>
            <a:off x="385819" y="707016"/>
            <a:ext cx="7920880" cy="2308324"/>
          </a:xfrm>
          <a:prstGeom prst="rect">
            <a:avLst/>
          </a:prstGeom>
          <a:noFill/>
        </p:spPr>
        <p:txBody>
          <a:bodyPr wrap="square" rtlCol="0">
            <a:spAutoFit/>
          </a:bodyPr>
          <a:lstStyle/>
          <a:p>
            <a:pPr algn="just"/>
            <a:r>
              <a:rPr lang="es-ES" sz="1600" dirty="0"/>
              <a:t>El CUD Zaragoza es un centro de educación superior adscrito a la Universidad de Zaragoza (UZ), por lo que los alumnos de los Grados EDS e IOI y del MU AELAD son alumnos de la UZ.</a:t>
            </a:r>
          </a:p>
          <a:p>
            <a:pPr algn="just"/>
            <a:endParaRPr lang="es-ES" sz="1600" dirty="0"/>
          </a:p>
          <a:p>
            <a:pPr algn="just"/>
            <a:r>
              <a:rPr lang="es-ES" sz="1600" dirty="0"/>
              <a:t>Para realizar la solicitud de admisión y matricularse en algún estudio ofrecido por la UZ, es necesario disponer de </a:t>
            </a:r>
            <a:r>
              <a:rPr lang="es-ES" sz="1600" b="1" dirty="0"/>
              <a:t>identidad administrativa </a:t>
            </a:r>
            <a:r>
              <a:rPr lang="es-ES" sz="1600" dirty="0"/>
              <a:t>= Número de Identificación del Alumno (NIA) + contraseña administrativa</a:t>
            </a:r>
            <a:r>
              <a:rPr lang="es-ES" sz="1600" b="1" dirty="0"/>
              <a:t>.</a:t>
            </a:r>
            <a:endParaRPr lang="es-ES" sz="1600" dirty="0"/>
          </a:p>
          <a:p>
            <a:pPr algn="just"/>
            <a:endParaRPr lang="es-ES" sz="1600" dirty="0"/>
          </a:p>
          <a:p>
            <a:pPr algn="just"/>
            <a:r>
              <a:rPr lang="es-ES" sz="1600" dirty="0"/>
              <a:t>(Para referirse al NIA a veces se usa NIP, Número de Identificación Personal, pues además del alumnado, otros colectivos como el profesorado y el PTGAS tienen número de identificación.)</a:t>
            </a:r>
          </a:p>
        </p:txBody>
      </p:sp>
      <p:sp>
        <p:nvSpPr>
          <p:cNvPr id="4" name="CuadroTexto 3">
            <a:extLst>
              <a:ext uri="{FF2B5EF4-FFF2-40B4-BE49-F238E27FC236}">
                <a16:creationId xmlns:a16="http://schemas.microsoft.com/office/drawing/2014/main" id="{1B5E5681-C018-3E8E-1087-60D8D845DE7C}"/>
              </a:ext>
            </a:extLst>
          </p:cNvPr>
          <p:cNvSpPr txBox="1"/>
          <p:nvPr/>
        </p:nvSpPr>
        <p:spPr>
          <a:xfrm>
            <a:off x="395536" y="3015340"/>
            <a:ext cx="7920880" cy="2862322"/>
          </a:xfrm>
          <a:prstGeom prst="rect">
            <a:avLst/>
          </a:prstGeom>
          <a:noFill/>
        </p:spPr>
        <p:txBody>
          <a:bodyPr wrap="square" rtlCol="0">
            <a:spAutoFit/>
          </a:bodyPr>
          <a:lstStyle/>
          <a:p>
            <a:pPr algn="just"/>
            <a:r>
              <a:rPr lang="es-ES" dirty="0"/>
              <a:t>Si no ha tenido vínculo anteriormente con la UZ, puede obtener su identidad administrativa registrándose en:</a:t>
            </a:r>
          </a:p>
          <a:p>
            <a:pPr algn="just"/>
            <a:endParaRPr lang="es-ES" dirty="0"/>
          </a:p>
          <a:p>
            <a:pPr algn="just"/>
            <a:r>
              <a:rPr lang="es-ES" dirty="0">
                <a:hlinkClick r:id="rId2"/>
              </a:rPr>
              <a:t>https://identidad.unizar.es/identidad/ide900autoRegistro.faces</a:t>
            </a:r>
            <a:endParaRPr lang="es-ES" dirty="0"/>
          </a:p>
          <a:p>
            <a:pPr algn="just"/>
            <a:endParaRPr lang="es-ES" dirty="0"/>
          </a:p>
          <a:p>
            <a:pPr algn="just"/>
            <a:r>
              <a:rPr lang="es-ES" dirty="0"/>
              <a:t>El sistema enviará automáticamente al correo electrónico que indique el NIA y la contraseña administrativa.</a:t>
            </a:r>
          </a:p>
          <a:p>
            <a:pPr algn="just"/>
            <a:endParaRPr lang="es-ES" dirty="0"/>
          </a:p>
          <a:p>
            <a:pPr algn="just"/>
            <a:r>
              <a:rPr lang="es-ES" b="1" dirty="0"/>
              <a:t>Importante</a:t>
            </a:r>
            <a:r>
              <a:rPr lang="es-ES" dirty="0"/>
              <a:t>: El NIA y la contraseña administrativa se utilizan en muchos trámites ante la UZ, por lo que deben conservarse cuidadosamente.</a:t>
            </a:r>
          </a:p>
        </p:txBody>
      </p:sp>
    </p:spTree>
    <p:extLst>
      <p:ext uri="{BB962C8B-B14F-4D97-AF65-F5344CB8AC3E}">
        <p14:creationId xmlns:p14="http://schemas.microsoft.com/office/powerpoint/2010/main" val="836156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27584" y="3471089"/>
            <a:ext cx="8208912" cy="3139321"/>
          </a:xfrm>
          <a:prstGeom prst="rect">
            <a:avLst/>
          </a:prstGeom>
        </p:spPr>
        <p:txBody>
          <a:bodyPr wrap="square">
            <a:spAutoFit/>
          </a:bodyPr>
          <a:lstStyle/>
          <a:p>
            <a:endParaRPr lang="es-ES" dirty="0">
              <a:solidFill>
                <a:srgbClr val="FF0000"/>
              </a:solidFill>
              <a:latin typeface="CIDFont+F2"/>
            </a:endParaRPr>
          </a:p>
          <a:p>
            <a:pPr marL="285750" indent="-285750">
              <a:buFont typeface="Wingdings" panose="05000000000000000000" pitchFamily="2" charset="2"/>
              <a:buChar char="q"/>
            </a:pPr>
            <a:r>
              <a:rPr lang="es-ES" dirty="0">
                <a:solidFill>
                  <a:srgbClr val="FF0000"/>
                </a:solidFill>
                <a:latin typeface="CIDFont+F2"/>
              </a:rPr>
              <a:t>Códigos de las Asignaturas</a:t>
            </a:r>
            <a:r>
              <a:rPr lang="es-ES" dirty="0">
                <a:solidFill>
                  <a:srgbClr val="000000"/>
                </a:solidFill>
                <a:latin typeface="CIDFont+F3"/>
              </a:rPr>
              <a:t>. </a:t>
            </a:r>
          </a:p>
          <a:p>
            <a:endParaRPr lang="es-ES" dirty="0">
              <a:solidFill>
                <a:srgbClr val="000000"/>
              </a:solidFill>
              <a:latin typeface="CIDFont+F3"/>
            </a:endParaRPr>
          </a:p>
          <a:p>
            <a:pPr lvl="1"/>
            <a:r>
              <a:rPr lang="es-ES" dirty="0">
                <a:solidFill>
                  <a:srgbClr val="000000"/>
                </a:solidFill>
                <a:latin typeface="CIDFont+F3"/>
                <a:hlinkClick r:id="rId2"/>
              </a:rPr>
              <a:t>https://cud-agm.es/alumnos/secretaria-academica/matricula</a:t>
            </a:r>
            <a:endParaRPr lang="es-ES" dirty="0">
              <a:solidFill>
                <a:srgbClr val="000000"/>
              </a:solidFill>
              <a:latin typeface="CIDFont+F3"/>
            </a:endParaRPr>
          </a:p>
          <a:p>
            <a:endParaRPr lang="es-ES" dirty="0">
              <a:solidFill>
                <a:srgbClr val="000000"/>
              </a:solidFill>
              <a:latin typeface="CIDFont+F3"/>
            </a:endParaRPr>
          </a:p>
          <a:p>
            <a:pPr marL="285750" indent="-285750">
              <a:buFont typeface="Wingdings" panose="05000000000000000000" pitchFamily="2" charset="2"/>
              <a:buChar char="q"/>
            </a:pPr>
            <a:r>
              <a:rPr lang="es-ES" dirty="0">
                <a:solidFill>
                  <a:srgbClr val="FF0000"/>
                </a:solidFill>
                <a:latin typeface="CIDFont+F3"/>
              </a:rPr>
              <a:t>Grupo de clase: </a:t>
            </a:r>
            <a:r>
              <a:rPr lang="es-ES" dirty="0">
                <a:solidFill>
                  <a:srgbClr val="000000"/>
                </a:solidFill>
                <a:latin typeface="CIDFont+F3"/>
              </a:rPr>
              <a:t>E</a:t>
            </a:r>
            <a:r>
              <a:rPr lang="es-ES" dirty="0">
                <a:latin typeface="CIDFont+F2"/>
              </a:rPr>
              <a:t>l código de grupo en el que debe matricularse</a:t>
            </a:r>
            <a:r>
              <a:rPr lang="es-ES" dirty="0">
                <a:latin typeface="CIDFont+F3"/>
              </a:rPr>
              <a:t> coincide con la sección en la </a:t>
            </a:r>
            <a:r>
              <a:rPr lang="es-ES" dirty="0">
                <a:solidFill>
                  <a:srgbClr val="000000"/>
                </a:solidFill>
                <a:latin typeface="CIDFont+F3"/>
              </a:rPr>
              <a:t>que se está encuadrado:</a:t>
            </a:r>
          </a:p>
          <a:p>
            <a:pPr marL="285750" indent="-285750">
              <a:buFont typeface="Wingdings" panose="05000000000000000000" pitchFamily="2" charset="2"/>
              <a:buChar char="Ø"/>
            </a:pPr>
            <a:endParaRPr lang="es-ES" dirty="0">
              <a:solidFill>
                <a:srgbClr val="000000"/>
              </a:solidFill>
              <a:latin typeface="CIDFont+F3"/>
            </a:endParaRPr>
          </a:p>
          <a:p>
            <a:pPr marL="1200150" lvl="2" indent="-285750">
              <a:buFont typeface="Courier New" panose="02070309020205020404" pitchFamily="49" charset="0"/>
              <a:buChar char="o"/>
            </a:pPr>
            <a:r>
              <a:rPr lang="es-ES" dirty="0">
                <a:solidFill>
                  <a:srgbClr val="000000"/>
                </a:solidFill>
                <a:latin typeface="CIDFont+F3"/>
              </a:rPr>
              <a:t>111, 112, 113, 114</a:t>
            </a:r>
          </a:p>
          <a:p>
            <a:pPr marL="1200150" lvl="2" indent="-285750">
              <a:buFont typeface="Courier New" panose="02070309020205020404" pitchFamily="49" charset="0"/>
              <a:buChar char="o"/>
            </a:pPr>
            <a:r>
              <a:rPr lang="es-ES" dirty="0">
                <a:solidFill>
                  <a:srgbClr val="000000"/>
                </a:solidFill>
                <a:latin typeface="CIDFont+F3"/>
              </a:rPr>
              <a:t>121, 122, 123, 124</a:t>
            </a:r>
          </a:p>
          <a:p>
            <a:pPr marL="1200150" lvl="2" indent="-285750">
              <a:buFont typeface="Courier New" panose="02070309020205020404" pitchFamily="49" charset="0"/>
              <a:buChar char="o"/>
            </a:pPr>
            <a:r>
              <a:rPr lang="es-ES" dirty="0">
                <a:solidFill>
                  <a:srgbClr val="000000"/>
                </a:solidFill>
                <a:latin typeface="CIDFont+F3"/>
              </a:rPr>
              <a:t>131, 132, 133, 134</a:t>
            </a:r>
            <a:endParaRPr lang="es-ES" dirty="0"/>
          </a:p>
        </p:txBody>
      </p:sp>
      <p:sp>
        <p:nvSpPr>
          <p:cNvPr id="4" name="Rectángulo 3"/>
          <p:cNvSpPr/>
          <p:nvPr/>
        </p:nvSpPr>
        <p:spPr>
          <a:xfrm>
            <a:off x="377300" y="404664"/>
            <a:ext cx="3314369" cy="369332"/>
          </a:xfrm>
          <a:prstGeom prst="rect">
            <a:avLst/>
          </a:prstGeom>
        </p:spPr>
        <p:txBody>
          <a:bodyPr wrap="none">
            <a:spAutoFit/>
          </a:bodyPr>
          <a:lstStyle/>
          <a:p>
            <a:pPr>
              <a:spcAft>
                <a:spcPts val="600"/>
              </a:spcAft>
            </a:pPr>
            <a:r>
              <a:rPr lang="es-ES" b="1" dirty="0">
                <a:solidFill>
                  <a:srgbClr val="FF0000"/>
                </a:solidFill>
                <a:latin typeface="CIDFont+F2"/>
              </a:rPr>
              <a:t>2.-  AUTOMATRÍCULA EN GRADO</a:t>
            </a:r>
          </a:p>
        </p:txBody>
      </p:sp>
      <p:sp>
        <p:nvSpPr>
          <p:cNvPr id="7" name="Rectángulo 6"/>
          <p:cNvSpPr/>
          <p:nvPr/>
        </p:nvSpPr>
        <p:spPr>
          <a:xfrm>
            <a:off x="377300" y="1054842"/>
            <a:ext cx="8659196" cy="2339102"/>
          </a:xfrm>
          <a:prstGeom prst="rect">
            <a:avLst/>
          </a:prstGeom>
        </p:spPr>
        <p:txBody>
          <a:bodyPr wrap="square">
            <a:spAutoFit/>
          </a:bodyPr>
          <a:lstStyle/>
          <a:p>
            <a:pPr marL="285750" lvl="0" indent="-285750">
              <a:spcAft>
                <a:spcPts val="600"/>
              </a:spcAft>
              <a:buFont typeface="Wingdings" panose="05000000000000000000" pitchFamily="2" charset="2"/>
              <a:buChar char="Ø"/>
            </a:pPr>
            <a:r>
              <a:rPr lang="es-ES" dirty="0">
                <a:latin typeface="CIDFont+F2"/>
              </a:rPr>
              <a:t>Necesario antes de empezar</a:t>
            </a:r>
          </a:p>
          <a:p>
            <a:pPr lvl="1">
              <a:spcAft>
                <a:spcPts val="600"/>
              </a:spcAft>
            </a:pPr>
            <a:endParaRPr lang="es-ES" dirty="0">
              <a:solidFill>
                <a:srgbClr val="000000"/>
              </a:solidFill>
              <a:latin typeface="CIDFont+F3"/>
            </a:endParaRPr>
          </a:p>
          <a:p>
            <a:pPr marL="742950" lvl="1" indent="-285750">
              <a:spcAft>
                <a:spcPts val="600"/>
              </a:spcAft>
              <a:buFont typeface="Wingdings" panose="05000000000000000000" pitchFamily="2" charset="2"/>
              <a:buChar char="q"/>
            </a:pPr>
            <a:r>
              <a:rPr lang="es-ES" dirty="0">
                <a:solidFill>
                  <a:srgbClr val="FF0000"/>
                </a:solidFill>
                <a:latin typeface="CIDFont+F2"/>
              </a:rPr>
              <a:t>NIA</a:t>
            </a:r>
            <a:r>
              <a:rPr lang="es-ES" dirty="0">
                <a:solidFill>
                  <a:srgbClr val="000000"/>
                </a:solidFill>
                <a:latin typeface="CIDFont+F2"/>
              </a:rPr>
              <a:t> </a:t>
            </a:r>
            <a:r>
              <a:rPr lang="es-ES" dirty="0">
                <a:solidFill>
                  <a:srgbClr val="000000"/>
                </a:solidFill>
                <a:latin typeface="CIDFont+F3"/>
              </a:rPr>
              <a:t>(es lo mismo que el NIP) y</a:t>
            </a:r>
          </a:p>
          <a:p>
            <a:pPr marL="742950" lvl="1" indent="-285750">
              <a:spcAft>
                <a:spcPts val="600"/>
              </a:spcAft>
              <a:buFont typeface="Wingdings" panose="05000000000000000000" pitchFamily="2" charset="2"/>
              <a:buChar char="q"/>
            </a:pPr>
            <a:r>
              <a:rPr lang="es-ES" dirty="0" err="1">
                <a:solidFill>
                  <a:srgbClr val="FF0000"/>
                </a:solidFill>
                <a:latin typeface="CIDFont+F3"/>
              </a:rPr>
              <a:t>Password</a:t>
            </a:r>
            <a:r>
              <a:rPr lang="es-ES" dirty="0">
                <a:solidFill>
                  <a:srgbClr val="000000"/>
                </a:solidFill>
                <a:latin typeface="CIDFont+F3"/>
              </a:rPr>
              <a:t> o </a:t>
            </a:r>
            <a:r>
              <a:rPr lang="es-ES" dirty="0">
                <a:solidFill>
                  <a:srgbClr val="000000"/>
                </a:solidFill>
                <a:latin typeface="CIDFont+F2"/>
              </a:rPr>
              <a:t>contraseña administrativa </a:t>
            </a:r>
            <a:r>
              <a:rPr lang="es-ES" dirty="0">
                <a:solidFill>
                  <a:srgbClr val="000000"/>
                </a:solidFill>
                <a:latin typeface="CIDFont+F3"/>
              </a:rPr>
              <a:t>de acceso al servicio (en caso de pérdida u olvido de contraseña </a:t>
            </a:r>
            <a:r>
              <a:rPr lang="es-ES" dirty="0">
                <a:solidFill>
                  <a:srgbClr val="000000"/>
                </a:solidFill>
                <a:latin typeface="CIDFont+F8"/>
              </a:rPr>
              <a:t>se debe entrar en la siguiente página UNIZAR para recuperarla:</a:t>
            </a:r>
          </a:p>
          <a:p>
            <a:pPr lvl="2"/>
            <a:r>
              <a:rPr lang="es-ES" dirty="0">
                <a:solidFill>
                  <a:srgbClr val="0000FF"/>
                </a:solidFill>
                <a:latin typeface="CIDFont+F8"/>
                <a:hlinkClick r:id="rId3"/>
              </a:rPr>
              <a:t>https://</a:t>
            </a:r>
            <a:r>
              <a:rPr lang="es-ES" dirty="0">
                <a:solidFill>
                  <a:prstClr val="black"/>
                </a:solidFill>
                <a:hlinkClick r:id="rId3"/>
              </a:rPr>
              <a:t>identidad.unizar.es/identidad/ide902recuperarContrasena.faces</a:t>
            </a:r>
            <a:endParaRPr lang="es-ES" dirty="0">
              <a:solidFill>
                <a:prstClr val="black"/>
              </a:solidFill>
            </a:endParaRPr>
          </a:p>
        </p:txBody>
      </p:sp>
      <p:sp>
        <p:nvSpPr>
          <p:cNvPr id="5" name="Rectángulo 4"/>
          <p:cNvSpPr/>
          <p:nvPr/>
        </p:nvSpPr>
        <p:spPr>
          <a:xfrm>
            <a:off x="4308317" y="320533"/>
            <a:ext cx="1152128"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a:t>
            </a:r>
          </a:p>
        </p:txBody>
      </p:sp>
      <p:sp>
        <p:nvSpPr>
          <p:cNvPr id="6" name="Flecha derecha 5"/>
          <p:cNvSpPr/>
          <p:nvPr/>
        </p:nvSpPr>
        <p:spPr>
          <a:xfrm>
            <a:off x="5655492" y="47493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6372200" y="320533"/>
            <a:ext cx="2262158" cy="646331"/>
          </a:xfrm>
          <a:prstGeom prst="rect">
            <a:avLst/>
          </a:prstGeom>
          <a:noFill/>
        </p:spPr>
        <p:txBody>
          <a:bodyPr wrap="none" rtlCol="0">
            <a:spAutoFit/>
          </a:bodyPr>
          <a:lstStyle/>
          <a:p>
            <a:r>
              <a:rPr lang="es-ES" b="1" dirty="0"/>
              <a:t>Viernes 11 SEP 2026 /</a:t>
            </a:r>
          </a:p>
          <a:p>
            <a:r>
              <a:rPr lang="es-ES" b="1" dirty="0"/>
              <a:t>Hasta 14 SEP 2026</a:t>
            </a:r>
            <a:endParaRPr lang="es-ES" sz="1400" b="1" i="1" dirty="0">
              <a:latin typeface="CIDFont+F2"/>
            </a:endParaRPr>
          </a:p>
        </p:txBody>
      </p:sp>
    </p:spTree>
    <p:extLst>
      <p:ext uri="{BB962C8B-B14F-4D97-AF65-F5344CB8AC3E}">
        <p14:creationId xmlns:p14="http://schemas.microsoft.com/office/powerpoint/2010/main" val="3354015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25760" y="980728"/>
            <a:ext cx="8892480" cy="4662815"/>
          </a:xfrm>
          <a:prstGeom prst="rect">
            <a:avLst/>
          </a:prstGeom>
        </p:spPr>
        <p:txBody>
          <a:bodyPr wrap="square">
            <a:spAutoFit/>
          </a:bodyPr>
          <a:lstStyle/>
          <a:p>
            <a:pPr marL="285750" indent="-285750">
              <a:spcAft>
                <a:spcPts val="600"/>
              </a:spcAft>
              <a:buFont typeface="Wingdings" panose="05000000000000000000" pitchFamily="2" charset="2"/>
              <a:buChar char="Ø"/>
            </a:pPr>
            <a:r>
              <a:rPr lang="es-ES" b="1" dirty="0">
                <a:solidFill>
                  <a:srgbClr val="FF0000"/>
                </a:solidFill>
                <a:latin typeface="CIDFont+F2"/>
              </a:rPr>
              <a:t>Acceder al servicio de </a:t>
            </a:r>
            <a:r>
              <a:rPr lang="es-ES" b="1" dirty="0" err="1">
                <a:solidFill>
                  <a:srgbClr val="FF0000"/>
                </a:solidFill>
                <a:latin typeface="CIDFont+F2"/>
              </a:rPr>
              <a:t>automatrícula</a:t>
            </a:r>
            <a:r>
              <a:rPr lang="es-ES" b="1" dirty="0">
                <a:solidFill>
                  <a:srgbClr val="FF0000"/>
                </a:solidFill>
                <a:latin typeface="CIDFont+F2"/>
              </a:rPr>
              <a:t> de UNIZAR</a:t>
            </a:r>
          </a:p>
          <a:p>
            <a:pPr>
              <a:spcAft>
                <a:spcPts val="600"/>
              </a:spcAft>
            </a:pPr>
            <a:r>
              <a:rPr lang="es-ES" dirty="0">
                <a:solidFill>
                  <a:srgbClr val="000000"/>
                </a:solidFill>
                <a:latin typeface="CIDFont+F2"/>
              </a:rPr>
              <a:t>	https://academico.unizar.es/automatricula/bienvenido</a:t>
            </a:r>
          </a:p>
          <a:p>
            <a:pPr>
              <a:spcAft>
                <a:spcPts val="600"/>
              </a:spcAft>
            </a:pPr>
            <a:endParaRPr lang="es-ES" dirty="0">
              <a:solidFill>
                <a:srgbClr val="000000"/>
              </a:solidFill>
              <a:latin typeface="CIDFont+F2"/>
            </a:endParaRPr>
          </a:p>
          <a:p>
            <a:pPr lvl="1">
              <a:spcAft>
                <a:spcPts val="600"/>
              </a:spcAft>
            </a:pPr>
            <a:r>
              <a:rPr lang="es-ES" dirty="0">
                <a:solidFill>
                  <a:srgbClr val="000000"/>
                </a:solidFill>
                <a:latin typeface="CIDFont+F3"/>
              </a:rPr>
              <a:t>Si se va a solicitar algún tipo de </a:t>
            </a:r>
            <a:r>
              <a:rPr lang="es-ES" dirty="0">
                <a:solidFill>
                  <a:srgbClr val="FF0000"/>
                </a:solidFill>
                <a:latin typeface="CIDFont+F2"/>
              </a:rPr>
              <a:t>beca </a:t>
            </a:r>
            <a:r>
              <a:rPr lang="es-ES" dirty="0">
                <a:solidFill>
                  <a:srgbClr val="000000"/>
                </a:solidFill>
                <a:latin typeface="CIDFont+F3"/>
              </a:rPr>
              <a:t>deben señalarlo en la pestaña correspondiente dentro de "Información del pago"</a:t>
            </a:r>
          </a:p>
          <a:p>
            <a:pPr marL="742950" lvl="1" indent="-285750">
              <a:spcAft>
                <a:spcPts val="600"/>
              </a:spcAft>
              <a:buFont typeface="Wingdings" panose="05000000000000000000" pitchFamily="2" charset="2"/>
              <a:buChar char="q"/>
            </a:pPr>
            <a:r>
              <a:rPr lang="es-ES" dirty="0">
                <a:latin typeface="CIDFont+F2"/>
                <a:ea typeface="Times New Roman" panose="02020603050405020304" pitchFamily="18" charset="0"/>
                <a:cs typeface="Times New Roman" panose="02020603050405020304" pitchFamily="18" charset="0"/>
              </a:rPr>
              <a:t>Si ha obtenido </a:t>
            </a:r>
            <a:r>
              <a:rPr lang="es-ES" dirty="0">
                <a:solidFill>
                  <a:srgbClr val="FF0000"/>
                </a:solidFill>
                <a:latin typeface="CIDFont+F2"/>
                <a:ea typeface="Times New Roman" panose="02020603050405020304" pitchFamily="18" charset="0"/>
                <a:cs typeface="Times New Roman" panose="02020603050405020304" pitchFamily="18" charset="0"/>
              </a:rPr>
              <a:t>Premio extraordinario de bachillerato</a:t>
            </a:r>
          </a:p>
          <a:p>
            <a:pPr marL="742950" lvl="1" indent="-285750">
              <a:spcAft>
                <a:spcPts val="600"/>
              </a:spcAft>
              <a:buFont typeface="Wingdings" panose="05000000000000000000" pitchFamily="2" charset="2"/>
              <a:buChar char="q"/>
            </a:pPr>
            <a:r>
              <a:rPr lang="es-ES" dirty="0">
                <a:solidFill>
                  <a:srgbClr val="000000"/>
                </a:solidFill>
                <a:latin typeface="CIDFont+F3"/>
              </a:rPr>
              <a:t>Si dispone carnet de </a:t>
            </a:r>
            <a:r>
              <a:rPr lang="es-ES" dirty="0">
                <a:solidFill>
                  <a:srgbClr val="FF0000"/>
                </a:solidFill>
                <a:latin typeface="CIDFont+F2"/>
              </a:rPr>
              <a:t>familia numerosa</a:t>
            </a:r>
            <a:r>
              <a:rPr lang="es-ES" dirty="0">
                <a:solidFill>
                  <a:srgbClr val="000000"/>
                </a:solidFill>
                <a:latin typeface="CIDFont+F3"/>
              </a:rPr>
              <a:t>, (la pestaña solo se puede seleccionar si ya ha estado matriculado en UNIZAR o se efectuado traslado de expediente, en caso contrario se hará desde secretaría)</a:t>
            </a:r>
          </a:p>
          <a:p>
            <a:pPr lvl="1">
              <a:spcAft>
                <a:spcPts val="600"/>
              </a:spcAft>
            </a:pPr>
            <a:endParaRPr lang="es-ES" dirty="0">
              <a:solidFill>
                <a:srgbClr val="000000"/>
              </a:solidFill>
              <a:latin typeface="CIDFont+F3"/>
            </a:endParaRPr>
          </a:p>
          <a:p>
            <a:pPr lvl="1">
              <a:spcAft>
                <a:spcPts val="600"/>
              </a:spcAft>
            </a:pPr>
            <a:r>
              <a:rPr lang="es-ES" dirty="0">
                <a:solidFill>
                  <a:srgbClr val="FF0000"/>
                </a:solidFill>
                <a:latin typeface="CIDFont+F3"/>
              </a:rPr>
              <a:t>No señalar ninguna casilla que implique pagos adicionales </a:t>
            </a:r>
            <a:r>
              <a:rPr lang="es-ES" dirty="0">
                <a:solidFill>
                  <a:srgbClr val="000000"/>
                </a:solidFill>
                <a:latin typeface="CIDFont+F3"/>
              </a:rPr>
              <a:t>que no corresponda a la matrícula (se marcará únicamente el seguro escolar que ya sale por defecto; en el caso de ser mayor de 28 años se deberá seleccionar "Seguro obligatorio de accidentes para mayores 28 años ")</a:t>
            </a:r>
            <a:endParaRPr lang="es-ES" dirty="0"/>
          </a:p>
        </p:txBody>
      </p:sp>
      <p:sp>
        <p:nvSpPr>
          <p:cNvPr id="7" name="Rectángulo 6"/>
          <p:cNvSpPr/>
          <p:nvPr/>
        </p:nvSpPr>
        <p:spPr>
          <a:xfrm>
            <a:off x="251520" y="260648"/>
            <a:ext cx="3736920" cy="369332"/>
          </a:xfrm>
          <a:prstGeom prst="rect">
            <a:avLst/>
          </a:prstGeom>
        </p:spPr>
        <p:txBody>
          <a:bodyPr wrap="none">
            <a:spAutoFit/>
          </a:bodyPr>
          <a:lstStyle/>
          <a:p>
            <a:pPr>
              <a:spcAft>
                <a:spcPts val="600"/>
              </a:spcAft>
            </a:pPr>
            <a:r>
              <a:rPr lang="es-ES" b="1" dirty="0">
                <a:solidFill>
                  <a:srgbClr val="FF0000"/>
                </a:solidFill>
                <a:latin typeface="CIDFont+F2"/>
              </a:rPr>
              <a:t>1. AUTOMATRÍCULA EN GRADO</a:t>
            </a:r>
          </a:p>
        </p:txBody>
      </p:sp>
    </p:spTree>
    <p:extLst>
      <p:ext uri="{BB962C8B-B14F-4D97-AF65-F5344CB8AC3E}">
        <p14:creationId xmlns:p14="http://schemas.microsoft.com/office/powerpoint/2010/main" val="2420232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6217" y="260648"/>
            <a:ext cx="3888432" cy="461665"/>
          </a:xfrm>
          <a:prstGeom prst="rect">
            <a:avLst/>
          </a:prstGeom>
        </p:spPr>
        <p:txBody>
          <a:bodyPr wrap="square">
            <a:spAutoFit/>
          </a:bodyPr>
          <a:lstStyle/>
          <a:p>
            <a:pPr algn="just">
              <a:spcAft>
                <a:spcPts val="600"/>
              </a:spcAft>
            </a:pPr>
            <a:r>
              <a:rPr lang="es-ES" sz="2400" b="1" dirty="0">
                <a:solidFill>
                  <a:srgbClr val="FF0000"/>
                </a:solidFill>
              </a:rPr>
              <a:t>2.- Traslado de expediente.</a:t>
            </a:r>
          </a:p>
        </p:txBody>
      </p:sp>
      <p:sp>
        <p:nvSpPr>
          <p:cNvPr id="3" name="Rectángulo 2"/>
          <p:cNvSpPr/>
          <p:nvPr/>
        </p:nvSpPr>
        <p:spPr>
          <a:xfrm>
            <a:off x="755576" y="1196752"/>
            <a:ext cx="8208912" cy="4959563"/>
          </a:xfrm>
          <a:prstGeom prst="rect">
            <a:avLst/>
          </a:prstGeom>
        </p:spPr>
        <p:txBody>
          <a:bodyPr wrap="square">
            <a:spAutoFit/>
          </a:bodyPr>
          <a:lstStyle/>
          <a:p>
            <a:pPr lvl="0">
              <a:lnSpc>
                <a:spcPct val="107000"/>
              </a:lnSpc>
              <a:spcAft>
                <a:spcPts val="800"/>
              </a:spcAft>
              <a:tabLst>
                <a:tab pos="457200" algn="l"/>
              </a:tabLst>
            </a:pPr>
            <a:r>
              <a:rPr lang="es-ES" i="1" dirty="0">
                <a:solidFill>
                  <a:schemeClr val="tx2"/>
                </a:solidFill>
                <a:latin typeface="CIDFont+F2"/>
                <a:ea typeface="Times New Roman" panose="02020603050405020304" pitchFamily="18" charset="0"/>
                <a:cs typeface="Times New Roman" panose="02020603050405020304" pitchFamily="18" charset="0"/>
              </a:rPr>
              <a:t>Para estudiantes que procedan de otro distrito universitario distinto a la Universidad de Zaragoza. </a:t>
            </a:r>
          </a:p>
          <a:p>
            <a:pPr marL="285750" lvl="0" indent="-285750">
              <a:lnSpc>
                <a:spcPct val="107000"/>
              </a:lnSpc>
              <a:spcAft>
                <a:spcPts val="800"/>
              </a:spcAft>
              <a:buFont typeface="Wingdings" panose="05000000000000000000" pitchFamily="2" charset="2"/>
              <a:buChar char="ü"/>
              <a:tabLst>
                <a:tab pos="457200" algn="l"/>
              </a:tabLst>
            </a:pPr>
            <a:r>
              <a:rPr lang="es-ES" dirty="0">
                <a:latin typeface="CIDFont+F2"/>
                <a:ea typeface="Times New Roman" panose="02020603050405020304" pitchFamily="18" charset="0"/>
                <a:cs typeface="Times New Roman" panose="02020603050405020304" pitchFamily="18" charset="0"/>
              </a:rPr>
              <a:t>Se solicita en:</a:t>
            </a:r>
          </a:p>
          <a:p>
            <a:pPr marL="742950" lvl="1" indent="-285750">
              <a:lnSpc>
                <a:spcPct val="107000"/>
              </a:lnSpc>
              <a:spcAft>
                <a:spcPts val="800"/>
              </a:spcAft>
              <a:buFont typeface="Wingdings" panose="05000000000000000000" pitchFamily="2" charset="2"/>
              <a:buChar char="§"/>
              <a:tabLst>
                <a:tab pos="457200" algn="l"/>
              </a:tabLst>
            </a:pPr>
            <a:r>
              <a:rPr lang="es-ES" dirty="0">
                <a:latin typeface="CIDFont+F2"/>
                <a:ea typeface="Times New Roman" panose="02020603050405020304" pitchFamily="18" charset="0"/>
                <a:cs typeface="Times New Roman" panose="02020603050405020304" pitchFamily="18" charset="0"/>
              </a:rPr>
              <a:t>La universidad donde haya realizado la evaluación para el acceso a la universidad (EVAU/PAU) </a:t>
            </a:r>
          </a:p>
          <a:p>
            <a:pPr marL="742950" lvl="1" indent="-285750">
              <a:lnSpc>
                <a:spcPct val="107000"/>
              </a:lnSpc>
              <a:spcAft>
                <a:spcPts val="800"/>
              </a:spcAft>
              <a:buFont typeface="Wingdings" panose="05000000000000000000" pitchFamily="2" charset="2"/>
              <a:buChar char="§"/>
              <a:tabLst>
                <a:tab pos="457200" algn="l"/>
              </a:tabLst>
            </a:pPr>
            <a:r>
              <a:rPr lang="es-ES" dirty="0">
                <a:latin typeface="CIDFont+F2"/>
                <a:ea typeface="Times New Roman" panose="02020603050405020304" pitchFamily="18" charset="0"/>
                <a:cs typeface="Times New Roman" panose="02020603050405020304" pitchFamily="18" charset="0"/>
              </a:rPr>
              <a:t>O en aquella en la que haya estado matriculado anteriormente. </a:t>
            </a:r>
          </a:p>
          <a:p>
            <a:pPr marL="285750" lvl="0" indent="-285750">
              <a:lnSpc>
                <a:spcPct val="107000"/>
              </a:lnSpc>
              <a:spcAft>
                <a:spcPts val="800"/>
              </a:spcAft>
              <a:buFont typeface="Wingdings" panose="05000000000000000000" pitchFamily="2" charset="2"/>
              <a:buChar char="ü"/>
              <a:tabLst>
                <a:tab pos="457200" algn="l"/>
              </a:tabLst>
            </a:pPr>
            <a:r>
              <a:rPr lang="es-ES" dirty="0">
                <a:latin typeface="CIDFont+F2"/>
                <a:ea typeface="Times New Roman" panose="02020603050405020304" pitchFamily="18" charset="0"/>
                <a:cs typeface="Times New Roman" panose="02020603050405020304" pitchFamily="18" charset="0"/>
              </a:rPr>
              <a:t>Para ello, debe presentar en su universidad de origen (normalmente en su sede electrónica):</a:t>
            </a:r>
          </a:p>
          <a:p>
            <a:pPr lvl="1">
              <a:lnSpc>
                <a:spcPct val="107000"/>
              </a:lnSpc>
              <a:spcAft>
                <a:spcPts val="800"/>
              </a:spcAft>
              <a:tabLst>
                <a:tab pos="457200" algn="l"/>
              </a:tabLst>
            </a:pPr>
            <a:r>
              <a:rPr lang="es-ES" dirty="0">
                <a:latin typeface="CIDFont+F2"/>
              </a:rPr>
              <a:t>− Impreso de solicitud.</a:t>
            </a:r>
            <a:r>
              <a:rPr lang="es-ES" dirty="0">
                <a:latin typeface="CIDFont+F2"/>
                <a:ea typeface="Times New Roman" panose="02020603050405020304" pitchFamily="18" charset="0"/>
                <a:cs typeface="Times New Roman" panose="02020603050405020304" pitchFamily="18" charset="0"/>
              </a:rPr>
              <a:t> (el traslado del expediente se debe hacer al Centro Universitario de la Defensa, adscrito a la Universidad de Zaragoza)</a:t>
            </a:r>
          </a:p>
          <a:p>
            <a:pPr lvl="1">
              <a:lnSpc>
                <a:spcPct val="107000"/>
              </a:lnSpc>
              <a:spcAft>
                <a:spcPts val="800"/>
              </a:spcAft>
              <a:tabLst>
                <a:tab pos="457200" algn="l"/>
              </a:tabLst>
            </a:pPr>
            <a:br>
              <a:rPr lang="es-ES" dirty="0">
                <a:latin typeface="CIDFont+F2"/>
              </a:rPr>
            </a:br>
            <a:r>
              <a:rPr lang="es-ES" dirty="0">
                <a:latin typeface="CIDFont+F2"/>
              </a:rPr>
              <a:t>− Copia del resguardo acreditado de la tasa que corresponda. </a:t>
            </a:r>
          </a:p>
          <a:p>
            <a:pPr lvl="1">
              <a:lnSpc>
                <a:spcPct val="107000"/>
              </a:lnSpc>
              <a:spcAft>
                <a:spcPts val="800"/>
              </a:spcAft>
              <a:tabLst>
                <a:tab pos="457200" algn="l"/>
              </a:tabLst>
            </a:pPr>
            <a:br>
              <a:rPr lang="es-ES" dirty="0">
                <a:latin typeface="CIDFont+F2"/>
              </a:rPr>
            </a:br>
            <a:r>
              <a:rPr lang="es-ES" dirty="0">
                <a:latin typeface="CIDFont+F2"/>
              </a:rPr>
              <a:t>− M</a:t>
            </a:r>
            <a:r>
              <a:rPr lang="es-ES" dirty="0">
                <a:latin typeface="CIDFont+F2"/>
                <a:ea typeface="Times New Roman" panose="02020603050405020304" pitchFamily="18" charset="0"/>
                <a:cs typeface="Times New Roman" panose="02020603050405020304" pitchFamily="18" charset="0"/>
              </a:rPr>
              <a:t>atrícula realizada en el CUD. </a:t>
            </a:r>
          </a:p>
        </p:txBody>
      </p:sp>
      <p:sp>
        <p:nvSpPr>
          <p:cNvPr id="4" name="Rectángulo 3"/>
          <p:cNvSpPr/>
          <p:nvPr/>
        </p:nvSpPr>
        <p:spPr>
          <a:xfrm>
            <a:off x="4067944" y="241730"/>
            <a:ext cx="1152128"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MÁXIMO</a:t>
            </a:r>
          </a:p>
        </p:txBody>
      </p:sp>
      <p:sp>
        <p:nvSpPr>
          <p:cNvPr id="5" name="Flecha derecha 4"/>
          <p:cNvSpPr/>
          <p:nvPr/>
        </p:nvSpPr>
        <p:spPr>
          <a:xfrm>
            <a:off x="5508104" y="352404"/>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p:cNvSpPr txBox="1"/>
          <p:nvPr/>
        </p:nvSpPr>
        <p:spPr>
          <a:xfrm>
            <a:off x="6300192" y="352404"/>
            <a:ext cx="2062616" cy="369332"/>
          </a:xfrm>
          <a:prstGeom prst="rect">
            <a:avLst/>
          </a:prstGeom>
          <a:noFill/>
        </p:spPr>
        <p:txBody>
          <a:bodyPr wrap="none" rtlCol="0">
            <a:spAutoFit/>
          </a:bodyPr>
          <a:lstStyle/>
          <a:p>
            <a:r>
              <a:rPr lang="es-ES" b="1" dirty="0"/>
              <a:t>1 NOVIEMBRE 2026</a:t>
            </a:r>
          </a:p>
        </p:txBody>
      </p:sp>
    </p:spTree>
    <p:extLst>
      <p:ext uri="{BB962C8B-B14F-4D97-AF65-F5344CB8AC3E}">
        <p14:creationId xmlns:p14="http://schemas.microsoft.com/office/powerpoint/2010/main" val="3815668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redondeado 8"/>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Estudios de grado y de posgrado</a:t>
            </a:r>
            <a:endParaRPr kumimoji="1" lang="es-ES" sz="1600" kern="0" dirty="0">
              <a:solidFill>
                <a:schemeClr val="bg1"/>
              </a:solidFill>
              <a:ea typeface="ヒラギノ角ゴ Pro W3" charset="-128"/>
              <a:cs typeface="Times New Roman" panose="02020603050405020304" pitchFamily="18" charset="0"/>
            </a:endParaRPr>
          </a:p>
        </p:txBody>
      </p:sp>
      <p:sp>
        <p:nvSpPr>
          <p:cNvPr id="8" name="Rectángulo redondeado 7"/>
          <p:cNvSpPr/>
          <p:nvPr/>
        </p:nvSpPr>
        <p:spPr>
          <a:xfrm>
            <a:off x="4789205" y="1853605"/>
            <a:ext cx="2520280" cy="652288"/>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r>
              <a:rPr lang="es-ES" sz="1400" b="1" dirty="0">
                <a:solidFill>
                  <a:schemeClr val="tx1"/>
                </a:solidFill>
              </a:rPr>
              <a:t>Grado en Estudios para la Defensa y Seguridad</a:t>
            </a:r>
          </a:p>
        </p:txBody>
      </p:sp>
      <p:sp>
        <p:nvSpPr>
          <p:cNvPr id="2" name="Abrir llave 1"/>
          <p:cNvSpPr/>
          <p:nvPr/>
        </p:nvSpPr>
        <p:spPr>
          <a:xfrm>
            <a:off x="2532584" y="1177135"/>
            <a:ext cx="311124" cy="1100430"/>
          </a:xfrm>
          <a:prstGeom prst="lef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 name="CuadroTexto 4"/>
          <p:cNvSpPr txBox="1"/>
          <p:nvPr/>
        </p:nvSpPr>
        <p:spPr>
          <a:xfrm>
            <a:off x="2748608" y="1214686"/>
            <a:ext cx="2024016" cy="338554"/>
          </a:xfrm>
          <a:prstGeom prst="rect">
            <a:avLst/>
          </a:prstGeom>
          <a:noFill/>
        </p:spPr>
        <p:txBody>
          <a:bodyPr wrap="none" rtlCol="0">
            <a:spAutoFit/>
          </a:bodyPr>
          <a:lstStyle/>
          <a:p>
            <a:r>
              <a:rPr lang="es-ES" sz="1600" b="1" dirty="0"/>
              <a:t>SEP-2011 / AGO-2028</a:t>
            </a:r>
          </a:p>
        </p:txBody>
      </p:sp>
      <p:sp>
        <p:nvSpPr>
          <p:cNvPr id="18" name="CuadroTexto 17"/>
          <p:cNvSpPr txBox="1"/>
          <p:nvPr/>
        </p:nvSpPr>
        <p:spPr>
          <a:xfrm>
            <a:off x="2986439" y="1939853"/>
            <a:ext cx="1455848" cy="369332"/>
          </a:xfrm>
          <a:prstGeom prst="rect">
            <a:avLst/>
          </a:prstGeom>
          <a:noFill/>
        </p:spPr>
        <p:txBody>
          <a:bodyPr wrap="none" rtlCol="0">
            <a:spAutoFit/>
          </a:bodyPr>
          <a:lstStyle/>
          <a:p>
            <a:r>
              <a:rPr lang="es-ES" b="1" dirty="0"/>
              <a:t>SEP-2024 / …</a:t>
            </a:r>
          </a:p>
        </p:txBody>
      </p:sp>
      <p:sp>
        <p:nvSpPr>
          <p:cNvPr id="22" name="Rectángulo redondeado 21"/>
          <p:cNvSpPr/>
          <p:nvPr/>
        </p:nvSpPr>
        <p:spPr>
          <a:xfrm>
            <a:off x="971304" y="1461258"/>
            <a:ext cx="1418410" cy="442650"/>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Grado</a:t>
            </a:r>
          </a:p>
        </p:txBody>
      </p:sp>
      <p:sp>
        <p:nvSpPr>
          <p:cNvPr id="23" name="Rectángulo redondeado 22"/>
          <p:cNvSpPr/>
          <p:nvPr/>
        </p:nvSpPr>
        <p:spPr>
          <a:xfrm>
            <a:off x="4843817" y="1106336"/>
            <a:ext cx="2448272" cy="555254"/>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eaLnBrk="0" fontAlgn="base" hangingPunct="0">
              <a:defRPr/>
            </a:pPr>
            <a:r>
              <a:rPr lang="es-ES" sz="1400" b="1" dirty="0">
                <a:solidFill>
                  <a:schemeClr val="tx1"/>
                </a:solidFill>
              </a:rPr>
              <a:t>Grado en Ingeniería de </a:t>
            </a:r>
          </a:p>
          <a:p>
            <a:pPr marL="342900" lvl="0" indent="-342900" algn="ctr" eaLnBrk="0" fontAlgn="base" hangingPunct="0">
              <a:defRPr/>
            </a:pPr>
            <a:r>
              <a:rPr lang="es-ES" sz="1400" b="1" dirty="0">
                <a:solidFill>
                  <a:schemeClr val="tx1"/>
                </a:solidFill>
              </a:rPr>
              <a:t>Organización Industrial</a:t>
            </a:r>
          </a:p>
        </p:txBody>
      </p:sp>
      <p:sp>
        <p:nvSpPr>
          <p:cNvPr id="25" name="Abrir llave 24"/>
          <p:cNvSpPr/>
          <p:nvPr/>
        </p:nvSpPr>
        <p:spPr>
          <a:xfrm>
            <a:off x="2532584" y="3071920"/>
            <a:ext cx="329989" cy="1416391"/>
          </a:xfrm>
          <a:prstGeom prst="lef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6" name="CuadroTexto 25"/>
          <p:cNvSpPr txBox="1"/>
          <p:nvPr/>
        </p:nvSpPr>
        <p:spPr>
          <a:xfrm>
            <a:off x="2986439" y="3147268"/>
            <a:ext cx="1314784" cy="338554"/>
          </a:xfrm>
          <a:prstGeom prst="rect">
            <a:avLst/>
          </a:prstGeom>
          <a:noFill/>
        </p:spPr>
        <p:txBody>
          <a:bodyPr wrap="none" rtlCol="0">
            <a:spAutoFit/>
          </a:bodyPr>
          <a:lstStyle/>
          <a:p>
            <a:r>
              <a:rPr lang="es-ES" sz="1600" b="1" dirty="0"/>
              <a:t>SEP-2017 / …</a:t>
            </a:r>
          </a:p>
        </p:txBody>
      </p:sp>
      <p:sp>
        <p:nvSpPr>
          <p:cNvPr id="27" name="CuadroTexto 26"/>
          <p:cNvSpPr txBox="1"/>
          <p:nvPr/>
        </p:nvSpPr>
        <p:spPr>
          <a:xfrm>
            <a:off x="2970814" y="4033209"/>
            <a:ext cx="1455848" cy="369332"/>
          </a:xfrm>
          <a:prstGeom prst="rect">
            <a:avLst/>
          </a:prstGeom>
          <a:noFill/>
        </p:spPr>
        <p:txBody>
          <a:bodyPr wrap="none" rtlCol="0">
            <a:spAutoFit/>
          </a:bodyPr>
          <a:lstStyle/>
          <a:p>
            <a:r>
              <a:rPr lang="es-ES" b="1" dirty="0"/>
              <a:t>SEP-2024 / …</a:t>
            </a:r>
          </a:p>
        </p:txBody>
      </p:sp>
      <p:sp>
        <p:nvSpPr>
          <p:cNvPr id="28" name="Rectángulo redondeado 27"/>
          <p:cNvSpPr/>
          <p:nvPr/>
        </p:nvSpPr>
        <p:spPr>
          <a:xfrm>
            <a:off x="876400" y="3455837"/>
            <a:ext cx="1513314" cy="580876"/>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Máster Universitario</a:t>
            </a:r>
          </a:p>
        </p:txBody>
      </p:sp>
      <p:sp>
        <p:nvSpPr>
          <p:cNvPr id="30" name="Rectángulo redondeado 29"/>
          <p:cNvSpPr/>
          <p:nvPr/>
        </p:nvSpPr>
        <p:spPr>
          <a:xfrm>
            <a:off x="822034" y="5085184"/>
            <a:ext cx="1710550" cy="580876"/>
          </a:xfrm>
          <a:prstGeom prst="roundRect">
            <a:avLst/>
          </a:prstGeom>
          <a:solidFill>
            <a:srgbClr val="FF8989"/>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r>
              <a:rPr kumimoji="1" lang="es-ES" sz="1600" kern="0" dirty="0">
                <a:solidFill>
                  <a:schemeClr val="tx1"/>
                </a:solidFill>
                <a:ea typeface="ヒラギノ角ゴ Pro W3" charset="-128"/>
                <a:cs typeface="Times New Roman" panose="02020603050405020304" pitchFamily="18" charset="0"/>
              </a:rPr>
              <a:t>Programa de Doctorado</a:t>
            </a:r>
          </a:p>
        </p:txBody>
      </p:sp>
      <p:sp>
        <p:nvSpPr>
          <p:cNvPr id="21" name="Rectángulo redondeado 20"/>
          <p:cNvSpPr/>
          <p:nvPr/>
        </p:nvSpPr>
        <p:spPr>
          <a:xfrm>
            <a:off x="4788024" y="3933056"/>
            <a:ext cx="2520280" cy="670693"/>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r>
              <a:rPr lang="es-ES" sz="1400" b="1" dirty="0">
                <a:solidFill>
                  <a:schemeClr val="tx1"/>
                </a:solidFill>
              </a:rPr>
              <a:t>MU en Administración Económica y Logística </a:t>
            </a:r>
          </a:p>
          <a:p>
            <a:pPr marL="342900" indent="-342900" algn="ctr" eaLnBrk="0" fontAlgn="base" hangingPunct="0"/>
            <a:r>
              <a:rPr lang="es-ES" sz="1400" b="1" dirty="0">
                <a:solidFill>
                  <a:schemeClr val="tx1"/>
                </a:solidFill>
              </a:rPr>
              <a:t>en el ámbito de Defensa.</a:t>
            </a:r>
          </a:p>
        </p:txBody>
      </p:sp>
      <p:sp>
        <p:nvSpPr>
          <p:cNvPr id="32" name="Rectángulo redondeado 31"/>
          <p:cNvSpPr/>
          <p:nvPr/>
        </p:nvSpPr>
        <p:spPr>
          <a:xfrm>
            <a:off x="4788024" y="2957071"/>
            <a:ext cx="2520280" cy="718948"/>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r>
              <a:rPr lang="es-ES" sz="1400" b="1" dirty="0">
                <a:solidFill>
                  <a:schemeClr val="tx1"/>
                </a:solidFill>
              </a:rPr>
              <a:t>MU en Dirección y Gestión     de Adquisiciones de Sistemas para la Defensa</a:t>
            </a:r>
          </a:p>
        </p:txBody>
      </p:sp>
      <p:sp>
        <p:nvSpPr>
          <p:cNvPr id="34" name="CuadroTexto 33"/>
          <p:cNvSpPr txBox="1"/>
          <p:nvPr/>
        </p:nvSpPr>
        <p:spPr>
          <a:xfrm>
            <a:off x="3234256" y="5225656"/>
            <a:ext cx="1067921" cy="369332"/>
          </a:xfrm>
          <a:prstGeom prst="rect">
            <a:avLst/>
          </a:prstGeom>
          <a:noFill/>
        </p:spPr>
        <p:txBody>
          <a:bodyPr wrap="none" rtlCol="0">
            <a:spAutoFit/>
          </a:bodyPr>
          <a:lstStyle/>
          <a:p>
            <a:r>
              <a:rPr lang="es-ES" b="1" dirty="0">
                <a:solidFill>
                  <a:srgbClr val="C00000"/>
                </a:solidFill>
              </a:rPr>
              <a:t>SEP-2026</a:t>
            </a:r>
          </a:p>
        </p:txBody>
      </p:sp>
      <p:sp>
        <p:nvSpPr>
          <p:cNvPr id="3" name="Flecha derecha 2"/>
          <p:cNvSpPr/>
          <p:nvPr/>
        </p:nvSpPr>
        <p:spPr>
          <a:xfrm>
            <a:off x="2795230" y="5290313"/>
            <a:ext cx="439026" cy="245050"/>
          </a:xfrm>
          <a:prstGeom prst="rightArrow">
            <a:avLst/>
          </a:prstGeom>
          <a:solidFill>
            <a:srgbClr val="FF8989"/>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endParaRPr kumimoji="1" lang="es-ES" sz="1600" kern="0">
              <a:solidFill>
                <a:schemeClr val="tx1"/>
              </a:solidFill>
              <a:ea typeface="ヒラギノ角ゴ Pro W3" charset="-128"/>
              <a:cs typeface="Times New Roman" panose="02020603050405020304" pitchFamily="18" charset="0"/>
            </a:endParaRPr>
          </a:p>
        </p:txBody>
      </p:sp>
      <p:pic>
        <p:nvPicPr>
          <p:cNvPr id="24" name="Imagen 2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spTree>
    <p:extLst>
      <p:ext uri="{BB962C8B-B14F-4D97-AF65-F5344CB8AC3E}">
        <p14:creationId xmlns:p14="http://schemas.microsoft.com/office/powerpoint/2010/main" val="32299725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1628800"/>
            <a:ext cx="8604448" cy="4663200"/>
          </a:xfrm>
          <a:prstGeom prst="rect">
            <a:avLst/>
          </a:prstGeom>
        </p:spPr>
        <p:txBody>
          <a:bodyPr wrap="square">
            <a:spAutoFit/>
          </a:bodyPr>
          <a:lstStyle/>
          <a:p>
            <a:pPr marL="285750" indent="-285750" algn="just">
              <a:lnSpc>
                <a:spcPct val="107000"/>
              </a:lnSpc>
              <a:spcAft>
                <a:spcPts val="800"/>
              </a:spcAft>
              <a:buFont typeface="Wingdings" panose="05000000000000000000" pitchFamily="2" charset="2"/>
              <a:buChar char="ü"/>
            </a:pPr>
            <a:r>
              <a:rPr lang="es-ES" dirty="0">
                <a:latin typeface="CIDFont+F2"/>
                <a:ea typeface="Times New Roman" panose="02020603050405020304" pitchFamily="18" charset="0"/>
                <a:cs typeface="Times New Roman" panose="02020603050405020304" pitchFamily="18" charset="0"/>
              </a:rPr>
              <a:t>Presentar a través del formulario disponible en la web del CUD (Alumnos nuevo ingreso)</a:t>
            </a:r>
          </a:p>
          <a:p>
            <a:pPr lvl="1" algn="just">
              <a:lnSpc>
                <a:spcPct val="107000"/>
              </a:lnSpc>
              <a:spcAft>
                <a:spcPts val="800"/>
              </a:spcAft>
            </a:pPr>
            <a:r>
              <a:rPr lang="es-ES" dirty="0">
                <a:latin typeface="CIDFont+F2"/>
                <a:ea typeface="Times New Roman" panose="02020603050405020304" pitchFamily="18" charset="0"/>
                <a:cs typeface="Times New Roman" panose="02020603050405020304" pitchFamily="18" charset="0"/>
              </a:rPr>
              <a:t> La documentación escaneada que se detalla a continuación (en el caso en que se considere necesaria la aportación de la documentación original, se citará presencialmente al estudiante en la secretaría del CUD).</a:t>
            </a:r>
            <a:endParaRPr lang="es-ES" dirty="0">
              <a:latin typeface="CIDFont+F2"/>
              <a:ea typeface="Calibri" panose="020F0502020204030204" pitchFamily="34" charset="0"/>
              <a:cs typeface="Times New Roman" panose="02020603050405020304" pitchFamily="18" charset="0"/>
            </a:endParaRPr>
          </a:p>
          <a:p>
            <a:pPr marL="1257300" lvl="2" indent="-342900">
              <a:lnSpc>
                <a:spcPct val="107000"/>
              </a:lnSpc>
              <a:spcAft>
                <a:spcPts val="800"/>
              </a:spcAft>
              <a:buFont typeface="+mj-lt"/>
              <a:buAutoNum type="arabicPeriod"/>
              <a:tabLst>
                <a:tab pos="457200" algn="l"/>
              </a:tabLst>
            </a:pPr>
            <a:r>
              <a:rPr lang="es-ES" b="1" dirty="0">
                <a:latin typeface="CIDFont+F2"/>
                <a:ea typeface="Times New Roman" panose="02020603050405020304" pitchFamily="18" charset="0"/>
                <a:cs typeface="Times New Roman" panose="02020603050405020304" pitchFamily="18" charset="0"/>
              </a:rPr>
              <a:t>DNI </a:t>
            </a:r>
            <a:r>
              <a:rPr lang="es-ES" dirty="0">
                <a:latin typeface="CIDFont+F2"/>
                <a:ea typeface="Times New Roman" panose="02020603050405020304" pitchFamily="18" charset="0"/>
                <a:cs typeface="Times New Roman" panose="02020603050405020304" pitchFamily="18" charset="0"/>
              </a:rPr>
              <a:t>en vigor.</a:t>
            </a:r>
            <a:endParaRPr lang="es-ES" dirty="0">
              <a:latin typeface="CIDFont+F2"/>
              <a:ea typeface="Calibri" panose="020F0502020204030204" pitchFamily="34" charset="0"/>
              <a:cs typeface="Times New Roman" panose="02020603050405020304" pitchFamily="18" charset="0"/>
            </a:endParaRPr>
          </a:p>
          <a:p>
            <a:pPr marL="1257300" lvl="2" indent="-342900">
              <a:lnSpc>
                <a:spcPct val="107000"/>
              </a:lnSpc>
              <a:spcAft>
                <a:spcPts val="800"/>
              </a:spcAft>
              <a:buFont typeface="+mj-lt"/>
              <a:buAutoNum type="arabicPeriod"/>
              <a:tabLst>
                <a:tab pos="457200" algn="l"/>
              </a:tabLst>
            </a:pPr>
            <a:r>
              <a:rPr lang="es-ES" dirty="0">
                <a:latin typeface="CIDFont+F2"/>
                <a:ea typeface="Times New Roman" panose="02020603050405020304" pitchFamily="18" charset="0"/>
                <a:cs typeface="Times New Roman" panose="02020603050405020304" pitchFamily="18" charset="0"/>
              </a:rPr>
              <a:t>Documento de acceso a los estudios oficiales de grado: </a:t>
            </a:r>
            <a:r>
              <a:rPr lang="es-ES" b="1" dirty="0">
                <a:latin typeface="CIDFont+F2"/>
                <a:ea typeface="Times New Roman" panose="02020603050405020304" pitchFamily="18" charset="0"/>
                <a:cs typeface="Times New Roman" panose="02020603050405020304" pitchFamily="18" charset="0"/>
              </a:rPr>
              <a:t>EVAU o PAU. </a:t>
            </a:r>
            <a:endParaRPr lang="es-ES" dirty="0">
              <a:latin typeface="CIDFont+F2"/>
              <a:ea typeface="Calibri" panose="020F0502020204030204" pitchFamily="34" charset="0"/>
              <a:cs typeface="Times New Roman" panose="02020603050405020304" pitchFamily="18" charset="0"/>
            </a:endParaRPr>
          </a:p>
          <a:p>
            <a:pPr marL="1257300" lvl="2" indent="-342900">
              <a:lnSpc>
                <a:spcPct val="107000"/>
              </a:lnSpc>
              <a:spcAft>
                <a:spcPts val="800"/>
              </a:spcAft>
              <a:buFont typeface="+mj-lt"/>
              <a:buAutoNum type="arabicPeriod"/>
              <a:tabLst>
                <a:tab pos="457200" algn="l"/>
              </a:tabLst>
            </a:pPr>
            <a:r>
              <a:rPr lang="es-ES" dirty="0">
                <a:latin typeface="CIDFont+F2"/>
                <a:ea typeface="Times New Roman" panose="02020603050405020304" pitchFamily="18" charset="0"/>
                <a:cs typeface="Times New Roman" panose="02020603050405020304" pitchFamily="18" charset="0"/>
              </a:rPr>
              <a:t>Resguardo de abono de los derechos </a:t>
            </a:r>
            <a:r>
              <a:rPr lang="es-ES" dirty="0">
                <a:latin typeface="CIDFont+F2"/>
              </a:rPr>
              <a:t>de </a:t>
            </a:r>
            <a:r>
              <a:rPr lang="es-ES" b="1" dirty="0">
                <a:latin typeface="CIDFont+F2"/>
              </a:rPr>
              <a:t>TRASLADO DE EXPEDIENTE.</a:t>
            </a:r>
          </a:p>
          <a:p>
            <a:pPr lvl="3">
              <a:lnSpc>
                <a:spcPct val="107000"/>
              </a:lnSpc>
              <a:spcAft>
                <a:spcPts val="800"/>
              </a:spcAft>
              <a:tabLst>
                <a:tab pos="457200" algn="l"/>
              </a:tabLst>
            </a:pPr>
            <a:r>
              <a:rPr lang="es-ES" dirty="0">
                <a:latin typeface="CIDFont+F2"/>
              </a:rPr>
              <a:t>Si no dispone se enviará, posteriormente, a </a:t>
            </a:r>
            <a:r>
              <a:rPr lang="es-ES" dirty="0">
                <a:latin typeface="CIDFont+F2"/>
                <a:hlinkClick r:id="rId2"/>
              </a:rPr>
              <a:t>acacudez@unizar.es</a:t>
            </a:r>
            <a:endParaRPr lang="es-ES" b="1" dirty="0">
              <a:latin typeface="CIDFont+F2"/>
            </a:endParaRPr>
          </a:p>
          <a:p>
            <a:pPr marL="1257300" lvl="2" indent="-342900">
              <a:lnSpc>
                <a:spcPct val="107000"/>
              </a:lnSpc>
              <a:spcAft>
                <a:spcPts val="800"/>
              </a:spcAft>
              <a:buFont typeface="+mj-lt"/>
              <a:buAutoNum type="arabicPeriod"/>
              <a:tabLst>
                <a:tab pos="457200" algn="l"/>
              </a:tabLst>
            </a:pPr>
            <a:r>
              <a:rPr lang="es-ES" dirty="0">
                <a:latin typeface="CIDFont+F2"/>
                <a:ea typeface="Times New Roman" panose="02020603050405020304" pitchFamily="18" charset="0"/>
                <a:cs typeface="Times New Roman" panose="02020603050405020304" pitchFamily="18" charset="0"/>
              </a:rPr>
              <a:t>En caso de ser </a:t>
            </a:r>
            <a:r>
              <a:rPr lang="es-ES" b="1" dirty="0">
                <a:latin typeface="CIDFont+F2"/>
                <a:ea typeface="Times New Roman" panose="02020603050405020304" pitchFamily="18" charset="0"/>
                <a:cs typeface="Times New Roman" panose="02020603050405020304" pitchFamily="18" charset="0"/>
              </a:rPr>
              <a:t>FAMILIA NUMEROSA: Carnet acreditativo </a:t>
            </a:r>
            <a:r>
              <a:rPr lang="es-ES" dirty="0">
                <a:latin typeface="CIDFont+F2"/>
                <a:ea typeface="Times New Roman" panose="02020603050405020304" pitchFamily="18" charset="0"/>
                <a:cs typeface="Times New Roman" panose="02020603050405020304" pitchFamily="18" charset="0"/>
              </a:rPr>
              <a:t>en vigor.</a:t>
            </a:r>
            <a:endParaRPr lang="es-ES" dirty="0">
              <a:latin typeface="CIDFont+F2"/>
              <a:ea typeface="Calibri" panose="020F0502020204030204" pitchFamily="34" charset="0"/>
              <a:cs typeface="Times New Roman" panose="02020603050405020304" pitchFamily="18" charset="0"/>
            </a:endParaRPr>
          </a:p>
          <a:p>
            <a:pPr marL="1257300" lvl="2" indent="-342900">
              <a:lnSpc>
                <a:spcPct val="107000"/>
              </a:lnSpc>
              <a:spcAft>
                <a:spcPts val="800"/>
              </a:spcAft>
              <a:buFont typeface="+mj-lt"/>
              <a:buAutoNum type="arabicPeriod"/>
              <a:tabLst>
                <a:tab pos="457200" algn="l"/>
              </a:tabLst>
            </a:pPr>
            <a:r>
              <a:rPr lang="es-ES" dirty="0">
                <a:latin typeface="CIDFont+F2"/>
                <a:ea typeface="Times New Roman" panose="02020603050405020304" pitchFamily="18" charset="0"/>
                <a:cs typeface="Times New Roman" panose="02020603050405020304" pitchFamily="18" charset="0"/>
              </a:rPr>
              <a:t>En caso de haber obtenido el Premio extraordinario de bachillerato: </a:t>
            </a:r>
            <a:r>
              <a:rPr lang="es-ES" b="1" dirty="0">
                <a:latin typeface="CIDFont+F2"/>
                <a:ea typeface="Times New Roman" panose="02020603050405020304" pitchFamily="18" charset="0"/>
                <a:cs typeface="Times New Roman" panose="02020603050405020304" pitchFamily="18" charset="0"/>
              </a:rPr>
              <a:t>Documento que lo acredite</a:t>
            </a:r>
            <a:r>
              <a:rPr lang="es-ES" dirty="0">
                <a:latin typeface="CIDFont+F2"/>
                <a:ea typeface="Times New Roman" panose="02020603050405020304" pitchFamily="18" charset="0"/>
                <a:cs typeface="Times New Roman" panose="02020603050405020304" pitchFamily="18" charset="0"/>
              </a:rPr>
              <a:t>.</a:t>
            </a:r>
            <a:endParaRPr lang="es-ES" dirty="0">
              <a:latin typeface="CIDFont+F2"/>
              <a:ea typeface="Calibri" panose="020F0502020204030204" pitchFamily="34" charset="0"/>
              <a:cs typeface="Times New Roman" panose="02020603050405020304" pitchFamily="18" charset="0"/>
            </a:endParaRPr>
          </a:p>
        </p:txBody>
      </p:sp>
      <p:sp>
        <p:nvSpPr>
          <p:cNvPr id="3" name="Rectángulo 2"/>
          <p:cNvSpPr/>
          <p:nvPr/>
        </p:nvSpPr>
        <p:spPr>
          <a:xfrm>
            <a:off x="333442" y="130125"/>
            <a:ext cx="4258410" cy="369332"/>
          </a:xfrm>
          <a:prstGeom prst="rect">
            <a:avLst/>
          </a:prstGeom>
        </p:spPr>
        <p:txBody>
          <a:bodyPr wrap="none">
            <a:spAutoFit/>
          </a:bodyPr>
          <a:lstStyle/>
          <a:p>
            <a:pPr>
              <a:spcAft>
                <a:spcPts val="600"/>
              </a:spcAft>
            </a:pPr>
            <a:r>
              <a:rPr lang="es-ES" b="1" dirty="0">
                <a:solidFill>
                  <a:srgbClr val="FF0000"/>
                </a:solidFill>
                <a:latin typeface="CIDFont+F2"/>
              </a:rPr>
              <a:t>3.- FORMALIZACIÓN DE MATRÍCULA</a:t>
            </a:r>
          </a:p>
        </p:txBody>
      </p:sp>
      <p:sp>
        <p:nvSpPr>
          <p:cNvPr id="4" name="Rectángulo 3"/>
          <p:cNvSpPr/>
          <p:nvPr/>
        </p:nvSpPr>
        <p:spPr>
          <a:xfrm>
            <a:off x="1475656" y="758813"/>
            <a:ext cx="1152128"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MÁXIMO</a:t>
            </a:r>
          </a:p>
        </p:txBody>
      </p:sp>
      <p:sp>
        <p:nvSpPr>
          <p:cNvPr id="5" name="Flecha derecha 4"/>
          <p:cNvSpPr/>
          <p:nvPr/>
        </p:nvSpPr>
        <p:spPr>
          <a:xfrm>
            <a:off x="2915816" y="86948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p:cNvSpPr txBox="1"/>
          <p:nvPr/>
        </p:nvSpPr>
        <p:spPr>
          <a:xfrm>
            <a:off x="3701825" y="839286"/>
            <a:ext cx="1541640" cy="369332"/>
          </a:xfrm>
          <a:prstGeom prst="rect">
            <a:avLst/>
          </a:prstGeom>
          <a:noFill/>
        </p:spPr>
        <p:txBody>
          <a:bodyPr wrap="none" rtlCol="0">
            <a:spAutoFit/>
          </a:bodyPr>
          <a:lstStyle/>
          <a:p>
            <a:r>
              <a:rPr lang="es-ES" b="1" dirty="0"/>
              <a:t>1 NOVIEMBRE</a:t>
            </a:r>
          </a:p>
        </p:txBody>
      </p:sp>
    </p:spTree>
    <p:extLst>
      <p:ext uri="{BB962C8B-B14F-4D97-AF65-F5344CB8AC3E}">
        <p14:creationId xmlns:p14="http://schemas.microsoft.com/office/powerpoint/2010/main" val="1467882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4722" y="116632"/>
            <a:ext cx="8640960" cy="6078587"/>
          </a:xfrm>
          <a:prstGeom prst="rect">
            <a:avLst/>
          </a:prstGeom>
        </p:spPr>
        <p:txBody>
          <a:bodyPr wrap="square">
            <a:spAutoFit/>
          </a:bodyPr>
          <a:lstStyle/>
          <a:p>
            <a:pPr>
              <a:spcAft>
                <a:spcPts val="600"/>
              </a:spcAft>
            </a:pPr>
            <a:r>
              <a:rPr lang="es-ES" b="1" dirty="0">
                <a:solidFill>
                  <a:srgbClr val="C00000"/>
                </a:solidFill>
                <a:latin typeface="CIDFont+F2"/>
              </a:rPr>
              <a:t>4.- RECONOCIMIENTO DE CRÉDITOS</a:t>
            </a: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marL="285750" indent="-285750">
              <a:spcAft>
                <a:spcPts val="600"/>
              </a:spcAft>
              <a:buFont typeface="Wingdings" panose="05000000000000000000" pitchFamily="2" charset="2"/>
              <a:buChar char="Ø"/>
            </a:pPr>
            <a:r>
              <a:rPr lang="es-ES" dirty="0">
                <a:latin typeface="CIDFont+F2"/>
              </a:rPr>
              <a:t>Rellenar el formulario de solicitud de reconocimiento de créditos </a:t>
            </a:r>
          </a:p>
          <a:p>
            <a:pPr lvl="2">
              <a:spcAft>
                <a:spcPts val="600"/>
              </a:spcAft>
            </a:pPr>
            <a:r>
              <a:rPr lang="es-ES" dirty="0">
                <a:latin typeface="CIDFont+F2"/>
              </a:rPr>
              <a:t>Disponible en Web CUD /Alumnos / reconocimientos</a:t>
            </a:r>
          </a:p>
          <a:p>
            <a:pPr>
              <a:spcAft>
                <a:spcPts val="600"/>
              </a:spcAft>
            </a:pPr>
            <a:endParaRPr lang="es-ES" dirty="0">
              <a:solidFill>
                <a:srgbClr val="FF0000"/>
              </a:solidFill>
              <a:latin typeface="CIDFont+F2"/>
            </a:endParaRPr>
          </a:p>
          <a:p>
            <a:pPr marL="285750" indent="-285750">
              <a:spcAft>
                <a:spcPts val="600"/>
              </a:spcAft>
              <a:buFont typeface="Wingdings" panose="05000000000000000000" pitchFamily="2" charset="2"/>
              <a:buChar char="Ø"/>
            </a:pPr>
            <a:r>
              <a:rPr lang="es-ES" dirty="0">
                <a:solidFill>
                  <a:srgbClr val="000000"/>
                </a:solidFill>
                <a:latin typeface="CIDFont+F2"/>
              </a:rPr>
              <a:t>Documentación a aportar:</a:t>
            </a:r>
            <a:endParaRPr lang="es-ES" dirty="0">
              <a:latin typeface="CIDFont+F2"/>
            </a:endParaRPr>
          </a:p>
          <a:p>
            <a:pPr marL="742950" lvl="1" indent="-285750">
              <a:spcAft>
                <a:spcPts val="600"/>
              </a:spcAft>
              <a:buFont typeface="Wingdings" panose="05000000000000000000" pitchFamily="2" charset="2"/>
              <a:buChar char="ü"/>
            </a:pPr>
            <a:r>
              <a:rPr lang="es-ES" dirty="0">
                <a:latin typeface="CIDFont+F2"/>
              </a:rPr>
              <a:t>El programa oficial de las asignaturas de las que solicita su reconocimiento sellado por el centro de procedencia.</a:t>
            </a:r>
          </a:p>
          <a:p>
            <a:pPr marL="742950" lvl="1" indent="-285750">
              <a:spcAft>
                <a:spcPts val="600"/>
              </a:spcAft>
              <a:buFont typeface="Wingdings" panose="05000000000000000000" pitchFamily="2" charset="2"/>
              <a:buChar char="ü"/>
            </a:pPr>
            <a:r>
              <a:rPr lang="es-ES" dirty="0">
                <a:latin typeface="CIDFont+F2"/>
              </a:rPr>
              <a:t>El certificado académico, autentificado por la universidad de procedencia, con la calificación obtenida, créditos, horas, duración, carácter, etc. de las asignaturas que se quieren convalidar o reconocer.</a:t>
            </a:r>
          </a:p>
          <a:p>
            <a:pPr marL="742950" lvl="1" indent="-285750">
              <a:spcAft>
                <a:spcPts val="600"/>
              </a:spcAft>
              <a:buFont typeface="Wingdings" panose="05000000000000000000" pitchFamily="2" charset="2"/>
              <a:buChar char="ü"/>
            </a:pPr>
            <a:r>
              <a:rPr lang="es-ES" dirty="0">
                <a:latin typeface="CIDFont+F2"/>
              </a:rPr>
              <a:t>El impreso de solicitud oficial de reconocimiento de créditos en grados de la Universidad de Zaragoza firmado disponible en la web</a:t>
            </a:r>
          </a:p>
        </p:txBody>
      </p:sp>
      <p:sp>
        <p:nvSpPr>
          <p:cNvPr id="6" name="Rectángulo 5"/>
          <p:cNvSpPr/>
          <p:nvPr/>
        </p:nvSpPr>
        <p:spPr>
          <a:xfrm>
            <a:off x="564828" y="692696"/>
            <a:ext cx="1962811"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ORDINARIO</a:t>
            </a:r>
          </a:p>
        </p:txBody>
      </p:sp>
      <p:sp>
        <p:nvSpPr>
          <p:cNvPr id="7" name="Flecha derecha 6"/>
          <p:cNvSpPr/>
          <p:nvPr/>
        </p:nvSpPr>
        <p:spPr>
          <a:xfrm>
            <a:off x="2653060" y="80337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3563888" y="803370"/>
            <a:ext cx="3393045" cy="369332"/>
          </a:xfrm>
          <a:prstGeom prst="rect">
            <a:avLst/>
          </a:prstGeom>
          <a:noFill/>
        </p:spPr>
        <p:txBody>
          <a:bodyPr wrap="none" rtlCol="0">
            <a:spAutoFit/>
          </a:bodyPr>
          <a:lstStyle/>
          <a:p>
            <a:r>
              <a:rPr lang="es-ES" dirty="0"/>
              <a:t>Del 7 al 28 de septiembre de 2026</a:t>
            </a:r>
          </a:p>
        </p:txBody>
      </p:sp>
      <p:sp>
        <p:nvSpPr>
          <p:cNvPr id="9" name="Rectángulo 8"/>
          <p:cNvSpPr/>
          <p:nvPr/>
        </p:nvSpPr>
        <p:spPr>
          <a:xfrm>
            <a:off x="3565552" y="1480017"/>
            <a:ext cx="5223061" cy="646331"/>
          </a:xfrm>
          <a:prstGeom prst="rect">
            <a:avLst/>
          </a:prstGeom>
        </p:spPr>
        <p:txBody>
          <a:bodyPr wrap="square">
            <a:spAutoFit/>
          </a:bodyPr>
          <a:lstStyle/>
          <a:p>
            <a:pPr lvl="0"/>
            <a:r>
              <a:rPr lang="es-ES" dirty="0">
                <a:solidFill>
                  <a:prstClr val="black"/>
                </a:solidFill>
              </a:rPr>
              <a:t>Sólo para asignaturas del 2º semestre, </a:t>
            </a:r>
          </a:p>
          <a:p>
            <a:pPr lvl="0"/>
            <a:r>
              <a:rPr lang="es-ES" dirty="0">
                <a:solidFill>
                  <a:prstClr val="black"/>
                </a:solidFill>
              </a:rPr>
              <a:t>15 de diciembre de 2026 al 15 de enero de 2027.</a:t>
            </a:r>
          </a:p>
        </p:txBody>
      </p:sp>
      <p:sp>
        <p:nvSpPr>
          <p:cNvPr id="10" name="Rectángulo 9"/>
          <p:cNvSpPr/>
          <p:nvPr/>
        </p:nvSpPr>
        <p:spPr>
          <a:xfrm>
            <a:off x="564828" y="1460734"/>
            <a:ext cx="2005259"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EXTRAORDINARIO</a:t>
            </a:r>
          </a:p>
        </p:txBody>
      </p:sp>
      <p:sp>
        <p:nvSpPr>
          <p:cNvPr id="11" name="Flecha derecha 10"/>
          <p:cNvSpPr/>
          <p:nvPr/>
        </p:nvSpPr>
        <p:spPr>
          <a:xfrm>
            <a:off x="2695508" y="1571408"/>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87190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envenido a la Universidad de Zaragoz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391" y="1610045"/>
            <a:ext cx="2490623" cy="778320"/>
          </a:xfrm>
          <a:prstGeom prst="rect">
            <a:avLst/>
          </a:prstGeom>
          <a:noFill/>
          <a:extLst>
            <a:ext uri="{909E8E84-426E-40DD-AFC4-6F175D3DCCD1}">
              <a14:hiddenFill xmlns:a14="http://schemas.microsoft.com/office/drawing/2010/main">
                <a:solidFill>
                  <a:srgbClr val="FFFFFF"/>
                </a:solidFill>
              </a14:hiddenFill>
            </a:ext>
          </a:extLst>
        </p:spPr>
      </p:pic>
      <p:sp>
        <p:nvSpPr>
          <p:cNvPr id="9" name="Flecha derecha 8"/>
          <p:cNvSpPr/>
          <p:nvPr/>
        </p:nvSpPr>
        <p:spPr>
          <a:xfrm>
            <a:off x="3741191" y="3101529"/>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4498834" y="1148380"/>
            <a:ext cx="4321638" cy="923330"/>
          </a:xfrm>
          <a:prstGeom prst="rect">
            <a:avLst/>
          </a:prstGeom>
        </p:spPr>
        <p:txBody>
          <a:bodyPr wrap="square">
            <a:spAutoFit/>
          </a:bodyPr>
          <a:lstStyle/>
          <a:p>
            <a:pPr marL="285750" indent="-285750">
              <a:buFont typeface="Courier New" panose="02070309020205020404" pitchFamily="49" charset="0"/>
              <a:buChar char="o"/>
            </a:pPr>
            <a:r>
              <a:rPr lang="es-ES" dirty="0">
                <a:latin typeface="CIDFont+F2"/>
              </a:rPr>
              <a:t>Solo el impreso de solicitud oficial</a:t>
            </a:r>
          </a:p>
          <a:p>
            <a:pPr marL="285750" indent="-285750">
              <a:buFont typeface="Courier New" panose="02070309020205020404" pitchFamily="49" charset="0"/>
              <a:buChar char="o"/>
            </a:pPr>
            <a:r>
              <a:rPr lang="es-ES" dirty="0">
                <a:latin typeface="CIDFont+F2"/>
              </a:rPr>
              <a:t>No necesarios ni programa oficial ni certificado académico </a:t>
            </a:r>
            <a:endParaRPr lang="es-ES" dirty="0"/>
          </a:p>
        </p:txBody>
      </p:sp>
      <p:sp>
        <p:nvSpPr>
          <p:cNvPr id="10" name="Rectángulo 9"/>
          <p:cNvSpPr/>
          <p:nvPr/>
        </p:nvSpPr>
        <p:spPr>
          <a:xfrm>
            <a:off x="180535" y="151838"/>
            <a:ext cx="7097007" cy="369332"/>
          </a:xfrm>
          <a:prstGeom prst="rect">
            <a:avLst/>
          </a:prstGeom>
        </p:spPr>
        <p:txBody>
          <a:bodyPr wrap="none">
            <a:spAutoFit/>
          </a:bodyPr>
          <a:lstStyle/>
          <a:p>
            <a:pPr>
              <a:spcAft>
                <a:spcPts val="600"/>
              </a:spcAft>
            </a:pPr>
            <a:r>
              <a:rPr lang="es-ES" b="1" dirty="0">
                <a:solidFill>
                  <a:srgbClr val="C00000"/>
                </a:solidFill>
                <a:latin typeface="CIDFont+F2"/>
              </a:rPr>
              <a:t>4.- RECONOCIMIENTO DE CRÉDITOS. CASOS PARTICULARES</a:t>
            </a:r>
          </a:p>
        </p:txBody>
      </p:sp>
      <p:sp>
        <p:nvSpPr>
          <p:cNvPr id="11" name="CuadroTexto 10"/>
          <p:cNvSpPr txBox="1"/>
          <p:nvPr/>
        </p:nvSpPr>
        <p:spPr>
          <a:xfrm>
            <a:off x="4397164" y="2439809"/>
            <a:ext cx="4746836" cy="1323439"/>
          </a:xfrm>
          <a:prstGeom prst="rect">
            <a:avLst/>
          </a:prstGeom>
          <a:noFill/>
        </p:spPr>
        <p:txBody>
          <a:bodyPr wrap="square" rtlCol="0">
            <a:spAutoFit/>
          </a:bodyPr>
          <a:lstStyle/>
          <a:p>
            <a:pPr marL="1257300" lvl="2" indent="-342900">
              <a:buFont typeface="Wingdings" panose="05000000000000000000" pitchFamily="2" charset="2"/>
              <a:buChar char="q"/>
            </a:pPr>
            <a:endParaRPr lang="es-ES" sz="2000" b="1" dirty="0"/>
          </a:p>
          <a:p>
            <a:pPr marL="342900" indent="-342900">
              <a:buFont typeface="Courier New" panose="02070309020205020404" pitchFamily="49" charset="0"/>
              <a:buChar char="o"/>
            </a:pPr>
            <a:r>
              <a:rPr lang="es-ES" sz="2000" dirty="0"/>
              <a:t>Reconocimiento por experiencia laboral</a:t>
            </a:r>
          </a:p>
          <a:p>
            <a:pPr marL="342900" indent="-342900">
              <a:buFont typeface="Courier New" panose="02070309020205020404" pitchFamily="49" charset="0"/>
              <a:buChar char="o"/>
            </a:pPr>
            <a:endParaRPr lang="es-ES" sz="2000" dirty="0"/>
          </a:p>
          <a:p>
            <a:pPr marL="342900" indent="-342900">
              <a:buFont typeface="Courier New" panose="02070309020205020404" pitchFamily="49" charset="0"/>
              <a:buChar char="o"/>
            </a:pPr>
            <a:r>
              <a:rPr lang="es-ES" sz="2000" dirty="0"/>
              <a:t>Reconocimiento por TTS</a:t>
            </a:r>
          </a:p>
        </p:txBody>
      </p:sp>
      <p:sp>
        <p:nvSpPr>
          <p:cNvPr id="2" name="Rectángulo 1"/>
          <p:cNvSpPr/>
          <p:nvPr/>
        </p:nvSpPr>
        <p:spPr>
          <a:xfrm>
            <a:off x="285235" y="2924944"/>
            <a:ext cx="3036095" cy="707886"/>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 Suboficial:</a:t>
            </a:r>
          </a:p>
        </p:txBody>
      </p:sp>
      <p:sp>
        <p:nvSpPr>
          <p:cNvPr id="13" name="Rectángulo 12"/>
          <p:cNvSpPr/>
          <p:nvPr/>
        </p:nvSpPr>
        <p:spPr>
          <a:xfrm>
            <a:off x="231227" y="4614781"/>
            <a:ext cx="3752398" cy="707886"/>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del Grado IOI Perfil Defensa:</a:t>
            </a:r>
          </a:p>
        </p:txBody>
      </p:sp>
      <p:sp>
        <p:nvSpPr>
          <p:cNvPr id="3" name="Rectángulo 2"/>
          <p:cNvSpPr/>
          <p:nvPr/>
        </p:nvSpPr>
        <p:spPr>
          <a:xfrm>
            <a:off x="3184014" y="4675603"/>
            <a:ext cx="4910438" cy="1015663"/>
          </a:xfrm>
          <a:prstGeom prst="rect">
            <a:avLst/>
          </a:prstGeom>
        </p:spPr>
        <p:txBody>
          <a:bodyPr wrap="square">
            <a:spAutoFit/>
          </a:bodyPr>
          <a:lstStyle/>
          <a:p>
            <a:pPr marL="1714500" lvl="3" indent="-342900">
              <a:buFont typeface="Courier New" panose="02070309020205020404" pitchFamily="49" charset="0"/>
              <a:buChar char="o"/>
            </a:pPr>
            <a:r>
              <a:rPr lang="es-ES" sz="2000" dirty="0">
                <a:solidFill>
                  <a:prstClr val="black"/>
                </a:solidFill>
              </a:rPr>
              <a:t>Mantienen las calificaciones obtenidas sin que figuren como reconocidas</a:t>
            </a:r>
            <a:endParaRPr lang="es-ES" sz="2000" b="1" dirty="0">
              <a:solidFill>
                <a:prstClr val="black"/>
              </a:solidFill>
            </a:endParaRPr>
          </a:p>
        </p:txBody>
      </p:sp>
      <p:sp>
        <p:nvSpPr>
          <p:cNvPr id="14" name="Flecha derecha 13"/>
          <p:cNvSpPr/>
          <p:nvPr/>
        </p:nvSpPr>
        <p:spPr>
          <a:xfrm>
            <a:off x="3723078" y="129728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p:cNvSpPr/>
          <p:nvPr/>
        </p:nvSpPr>
        <p:spPr>
          <a:xfrm>
            <a:off x="154326" y="1246854"/>
            <a:ext cx="3586865" cy="400110"/>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a:t>
            </a:r>
          </a:p>
        </p:txBody>
      </p:sp>
      <p:sp>
        <p:nvSpPr>
          <p:cNvPr id="16" name="Flecha derecha 15"/>
          <p:cNvSpPr/>
          <p:nvPr/>
        </p:nvSpPr>
        <p:spPr>
          <a:xfrm>
            <a:off x="3749710" y="470792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290338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325619" y="4365104"/>
            <a:ext cx="3901048" cy="2228422"/>
          </a:xfrm>
          <a:prstGeom prst="rect">
            <a:avLst/>
          </a:prstGeom>
        </p:spPr>
      </p:pic>
      <p:pic>
        <p:nvPicPr>
          <p:cNvPr id="1026" name="Picture 2" descr="FINAL TR RYGBY M 2023-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7153" y="2840560"/>
            <a:ext cx="4536056" cy="255153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rotWithShape="1">
          <a:blip r:embed="rId4"/>
          <a:srcRect l="14865"/>
          <a:stretch/>
        </p:blipFill>
        <p:spPr>
          <a:xfrm>
            <a:off x="251520" y="116632"/>
            <a:ext cx="2520280" cy="1387654"/>
          </a:xfrm>
          <a:prstGeom prst="rect">
            <a:avLst/>
          </a:prstGeom>
        </p:spPr>
      </p:pic>
      <p:sp>
        <p:nvSpPr>
          <p:cNvPr id="2" name="Rectángulo 1">
            <a:extLst>
              <a:ext uri="{FF2B5EF4-FFF2-40B4-BE49-F238E27FC236}">
                <a16:creationId xmlns:a16="http://schemas.microsoft.com/office/drawing/2014/main" id="{548F8239-5B12-97D3-C515-1A10C4C476B0}"/>
              </a:ext>
            </a:extLst>
          </p:cNvPr>
          <p:cNvSpPr/>
          <p:nvPr/>
        </p:nvSpPr>
        <p:spPr>
          <a:xfrm>
            <a:off x="3131840" y="116632"/>
            <a:ext cx="5760640" cy="1387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CUD-AGM:</a:t>
            </a:r>
          </a:p>
          <a:p>
            <a:pPr algn="ctr"/>
            <a:r>
              <a:rPr lang="es-ES" dirty="0">
                <a:solidFill>
                  <a:schemeClr val="tx1"/>
                </a:solidFill>
              </a:rPr>
              <a:t>Ganador en las tres últimas temporadas: </a:t>
            </a:r>
          </a:p>
          <a:p>
            <a:pPr algn="ctr"/>
            <a:r>
              <a:rPr lang="es-ES" dirty="0">
                <a:solidFill>
                  <a:schemeClr val="tx1"/>
                </a:solidFill>
              </a:rPr>
              <a:t>2023-24, 2024-25 y 2025-26</a:t>
            </a:r>
          </a:p>
          <a:p>
            <a:pPr algn="ctr"/>
            <a:r>
              <a:rPr lang="es-ES" dirty="0">
                <a:solidFill>
                  <a:schemeClr val="tx1"/>
                </a:solidFill>
              </a:rPr>
              <a:t>Siendo este año su 5º título absoluto.</a:t>
            </a:r>
          </a:p>
          <a:p>
            <a:pPr algn="ctr"/>
            <a:endParaRPr lang="es-ES" dirty="0">
              <a:solidFill>
                <a:schemeClr val="tx1"/>
              </a:solidFill>
            </a:endParaRPr>
          </a:p>
        </p:txBody>
      </p:sp>
    </p:spTree>
    <p:extLst>
      <p:ext uri="{BB962C8B-B14F-4D97-AF65-F5344CB8AC3E}">
        <p14:creationId xmlns:p14="http://schemas.microsoft.com/office/powerpoint/2010/main" val="1624935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t>Plan de estudios.</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1" indent="-342900">
              <a:spcAft>
                <a:spcPts val="600"/>
              </a:spcAft>
              <a:buFont typeface="Wingdings" panose="05000000000000000000" pitchFamily="2" charset="2"/>
              <a:buChar char="Ø"/>
            </a:pPr>
            <a:r>
              <a:rPr lang="es-ES" sz="2000" dirty="0"/>
              <a:t>Profesores</a:t>
            </a:r>
          </a:p>
          <a:p>
            <a:pPr marL="800100" lvl="1"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t>Trámites a realizar:</a:t>
            </a:r>
          </a:p>
          <a:p>
            <a:pPr marL="800100" lvl="1" indent="-342900">
              <a:spcAft>
                <a:spcPts val="600"/>
              </a:spcAft>
              <a:buFont typeface="Courier New" panose="02070309020205020404" pitchFamily="49" charset="0"/>
              <a:buChar char="o"/>
            </a:pPr>
            <a:r>
              <a:rPr lang="es-ES" sz="2000" dirty="0" err="1"/>
              <a:t>Automatrícula</a:t>
            </a:r>
            <a:r>
              <a:rPr lang="es-ES" sz="2000" dirty="0"/>
              <a:t>.</a:t>
            </a:r>
          </a:p>
          <a:p>
            <a:pPr marL="800100" lvl="1" indent="-342900">
              <a:spcAft>
                <a:spcPts val="600"/>
              </a:spcAft>
              <a:buFont typeface="Courier New" panose="02070309020205020404" pitchFamily="49" charset="0"/>
              <a:buChar char="o"/>
            </a:pPr>
            <a:r>
              <a:rPr lang="es-ES" sz="2000" dirty="0"/>
              <a:t>Formalización de la matrícula.</a:t>
            </a:r>
          </a:p>
          <a:p>
            <a:pPr marL="800100" lvl="1" indent="-342900">
              <a:spcAft>
                <a:spcPts val="600"/>
              </a:spcAft>
              <a:buFont typeface="Courier New" panose="02070309020205020404" pitchFamily="49" charset="0"/>
              <a:buChar char="o"/>
            </a:pPr>
            <a:r>
              <a:rPr lang="es-ES" sz="2000" dirty="0"/>
              <a:t>Traslado de expediente.</a:t>
            </a:r>
          </a:p>
          <a:p>
            <a:pPr marL="800100" lvl="1" indent="-342900">
              <a:spcAft>
                <a:spcPts val="600"/>
              </a:spcAft>
              <a:buFont typeface="Courier New" panose="02070309020205020404" pitchFamily="49" charset="0"/>
              <a:buChar char="o"/>
            </a:pPr>
            <a:r>
              <a:rPr lang="es-ES" sz="2000" dirty="0"/>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5" y="1492006"/>
            <a:ext cx="3632133" cy="4464496"/>
          </a:xfrm>
          <a:prstGeom prst="rect">
            <a:avLst/>
          </a:prstGeom>
        </p:spPr>
      </p:pic>
      <p:sp>
        <p:nvSpPr>
          <p:cNvPr id="5" name="CuadroTexto 4"/>
          <p:cNvSpPr txBox="1"/>
          <p:nvPr/>
        </p:nvSpPr>
        <p:spPr>
          <a:xfrm rot="20408569">
            <a:off x="3104279" y="527660"/>
            <a:ext cx="3252301" cy="830997"/>
          </a:xfrm>
          <a:prstGeom prst="rect">
            <a:avLst/>
          </a:prstGeom>
          <a:noFill/>
        </p:spPr>
        <p:txBody>
          <a:bodyPr wrap="none" rtlCol="0">
            <a:spAutoFit/>
          </a:bodyPr>
          <a:lstStyle/>
          <a:p>
            <a:r>
              <a:rPr lang="es-ES" sz="4800" dirty="0">
                <a:solidFill>
                  <a:srgbClr val="FF0000"/>
                </a:solidFill>
                <a:effectLst>
                  <a:outerShdw blurRad="38100" dist="38100" dir="2700000" algn="tl">
                    <a:srgbClr val="000000">
                      <a:alpha val="43137"/>
                    </a:srgbClr>
                  </a:outerShdw>
                </a:effectLst>
              </a:rPr>
              <a:t>¿Preguntas?</a:t>
            </a:r>
          </a:p>
        </p:txBody>
      </p:sp>
    </p:spTree>
    <p:extLst>
      <p:ext uri="{BB962C8B-B14F-4D97-AF65-F5344CB8AC3E}">
        <p14:creationId xmlns:p14="http://schemas.microsoft.com/office/powerpoint/2010/main" val="24849342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CuadroTexto"/>
          <p:cNvSpPr txBox="1"/>
          <p:nvPr/>
        </p:nvSpPr>
        <p:spPr>
          <a:xfrm>
            <a:off x="179512" y="0"/>
            <a:ext cx="2848857" cy="523220"/>
          </a:xfrm>
          <a:prstGeom prst="rect">
            <a:avLst/>
          </a:prstGeom>
          <a:noFill/>
        </p:spPr>
        <p:txBody>
          <a:bodyPr wrap="none" rtlCol="0">
            <a:spAutoFit/>
          </a:bodyPr>
          <a:lstStyle>
            <a:defPPr>
              <a:defRPr lang="es-ES"/>
            </a:defPPr>
            <a:lvl1pPr>
              <a:defRPr sz="28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defRPr>
            </a:lvl1pPr>
          </a:lstStyle>
          <a:p>
            <a:r>
              <a:rPr lang="es-ES" dirty="0"/>
              <a:t>¿Dónde estamos?</a:t>
            </a:r>
          </a:p>
        </p:txBody>
      </p:sp>
      <p:pic>
        <p:nvPicPr>
          <p:cNvPr id="6" name="Imagen 5"/>
          <p:cNvPicPr>
            <a:picLocks noChangeAspect="1"/>
          </p:cNvPicPr>
          <p:nvPr/>
        </p:nvPicPr>
        <p:blipFill rotWithShape="1">
          <a:blip r:embed="rId2" cstate="print">
            <a:extLst>
              <a:ext uri="{28A0092B-C50C-407E-A947-70E740481C1C}">
                <a14:useLocalDpi xmlns:a14="http://schemas.microsoft.com/office/drawing/2010/main" val="0"/>
              </a:ext>
            </a:extLst>
          </a:blip>
          <a:srcRect t="10676" r="32675"/>
          <a:stretch/>
        </p:blipFill>
        <p:spPr>
          <a:xfrm>
            <a:off x="971600" y="620688"/>
            <a:ext cx="6120680" cy="5413827"/>
          </a:xfrm>
          <a:prstGeom prst="rect">
            <a:avLst/>
          </a:prstGeom>
        </p:spPr>
      </p:pic>
      <p:sp>
        <p:nvSpPr>
          <p:cNvPr id="2" name="Flecha izquierda 1"/>
          <p:cNvSpPr/>
          <p:nvPr/>
        </p:nvSpPr>
        <p:spPr>
          <a:xfrm rot="18270476">
            <a:off x="4335581" y="368660"/>
            <a:ext cx="720080" cy="504056"/>
          </a:xfrm>
          <a:prstGeom prst="leftArrow">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lecha izquierda 4"/>
          <p:cNvSpPr/>
          <p:nvPr/>
        </p:nvSpPr>
        <p:spPr>
          <a:xfrm rot="18270476">
            <a:off x="6207789" y="1250423"/>
            <a:ext cx="720080" cy="504056"/>
          </a:xfrm>
          <a:prstGeom prst="leftArrow">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085399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p:cNvSpPr/>
          <p:nvPr/>
        </p:nvSpPr>
        <p:spPr>
          <a:xfrm>
            <a:off x="256609" y="2852936"/>
            <a:ext cx="7488832" cy="3693319"/>
          </a:xfrm>
          <a:prstGeom prst="rect">
            <a:avLst/>
          </a:prstGeom>
        </p:spPr>
        <p:txBody>
          <a:bodyPr wrap="square">
            <a:spAutoFit/>
          </a:bodyPr>
          <a:lstStyle/>
          <a:p>
            <a:r>
              <a:rPr lang="es-ES" b="1" dirty="0">
                <a:solidFill>
                  <a:srgbClr val="000000"/>
                </a:solidFill>
                <a:latin typeface="CIDFont+F2"/>
              </a:rPr>
              <a:t>Órganos unipersonales:</a:t>
            </a:r>
          </a:p>
          <a:p>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Director: 		   Francisco José Gómez Ramos</a:t>
            </a:r>
          </a:p>
          <a:p>
            <a:pPr lvl="1"/>
            <a:r>
              <a:rPr lang="es-ES" dirty="0">
                <a:solidFill>
                  <a:srgbClr val="000000"/>
                </a:solidFill>
                <a:latin typeface="CIDFont+F2"/>
              </a:rPr>
              <a:t>			   Doctor Ingeniero Armamento y Material</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Subdirectora: 	   Amaya Gil-</a:t>
            </a:r>
            <a:r>
              <a:rPr lang="es-ES" dirty="0" err="1">
                <a:solidFill>
                  <a:srgbClr val="000000"/>
                </a:solidFill>
                <a:latin typeface="CIDFont+F2"/>
              </a:rPr>
              <a:t>Albarova</a:t>
            </a:r>
            <a:endParaRPr lang="es-ES" dirty="0">
              <a:solidFill>
                <a:srgbClr val="000000"/>
              </a:solidFill>
              <a:latin typeface="CIDFont+F2"/>
            </a:endParaRPr>
          </a:p>
          <a:p>
            <a:pPr lvl="1"/>
            <a:r>
              <a:rPr lang="es-ES" dirty="0">
                <a:solidFill>
                  <a:srgbClr val="000000"/>
                </a:solidFill>
                <a:latin typeface="CIDFont+F2"/>
              </a:rPr>
              <a:t>			   Doctora en Sociología</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Profesor Secretario:  	   José Ignacio García del Olmo</a:t>
            </a:r>
          </a:p>
          <a:p>
            <a:pPr lvl="1"/>
            <a:r>
              <a:rPr lang="es-ES" dirty="0">
                <a:solidFill>
                  <a:srgbClr val="000000"/>
                </a:solidFill>
                <a:latin typeface="CIDFont+F2"/>
              </a:rPr>
              <a:t>			   </a:t>
            </a:r>
            <a:r>
              <a:rPr lang="es-ES" dirty="0" err="1">
                <a:solidFill>
                  <a:srgbClr val="000000"/>
                </a:solidFill>
                <a:latin typeface="CIDFont+F2"/>
              </a:rPr>
              <a:t>Cor</a:t>
            </a:r>
            <a:r>
              <a:rPr lang="es-ES" dirty="0">
                <a:solidFill>
                  <a:srgbClr val="000000"/>
                </a:solidFill>
                <a:latin typeface="CIDFont+F2"/>
              </a:rPr>
              <a:t>. CGET</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Gerente: 		   Luis Sorbed Valero</a:t>
            </a:r>
          </a:p>
          <a:p>
            <a:pPr lvl="1"/>
            <a:r>
              <a:rPr lang="es-ES" dirty="0">
                <a:solidFill>
                  <a:srgbClr val="000000"/>
                </a:solidFill>
                <a:latin typeface="CIDFont+F2"/>
              </a:rPr>
              <a:t>			   </a:t>
            </a:r>
            <a:r>
              <a:rPr lang="es-ES" dirty="0" err="1">
                <a:solidFill>
                  <a:srgbClr val="000000"/>
                </a:solidFill>
                <a:latin typeface="CIDFont+F2"/>
              </a:rPr>
              <a:t>Cor</a:t>
            </a:r>
            <a:r>
              <a:rPr lang="es-ES" dirty="0">
                <a:solidFill>
                  <a:srgbClr val="000000"/>
                </a:solidFill>
                <a:latin typeface="CIDFont+F2"/>
              </a:rPr>
              <a:t>. CINT ET</a:t>
            </a:r>
            <a:endParaRPr lang="es-ES" dirty="0">
              <a:latin typeface="CIDFont+F2"/>
            </a:endParaRPr>
          </a:p>
        </p:txBody>
      </p:sp>
      <p:pic>
        <p:nvPicPr>
          <p:cNvPr id="22" name="Imagen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2852" y="116632"/>
            <a:ext cx="5184576" cy="2937926"/>
          </a:xfrm>
          <a:prstGeom prst="rect">
            <a:avLst/>
          </a:prstGeom>
        </p:spPr>
      </p:pic>
      <p:pic>
        <p:nvPicPr>
          <p:cNvPr id="4" name="Imagen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16632"/>
            <a:ext cx="2808312" cy="648072"/>
          </a:xfrm>
          <a:prstGeom prst="rect">
            <a:avLst/>
          </a:prstGeom>
          <a:noFill/>
        </p:spPr>
      </p:pic>
    </p:spTree>
    <p:extLst>
      <p:ext uri="{BB962C8B-B14F-4D97-AF65-F5344CB8AC3E}">
        <p14:creationId xmlns:p14="http://schemas.microsoft.com/office/powerpoint/2010/main" val="15903544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 Resultados curso 2025/26</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208486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1 CuadroTexto"/>
          <p:cNvSpPr txBox="1"/>
          <p:nvPr/>
        </p:nvSpPr>
        <p:spPr>
          <a:xfrm>
            <a:off x="234598" y="105816"/>
            <a:ext cx="4643444"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ASPECTOS NORMATIVOS</a:t>
            </a:r>
          </a:p>
        </p:txBody>
      </p:sp>
      <p:sp>
        <p:nvSpPr>
          <p:cNvPr id="4" name="Rectángulo 3"/>
          <p:cNvSpPr/>
          <p:nvPr/>
        </p:nvSpPr>
        <p:spPr>
          <a:xfrm>
            <a:off x="300348" y="833064"/>
            <a:ext cx="3456384" cy="369332"/>
          </a:xfrm>
          <a:prstGeom prst="rect">
            <a:avLst/>
          </a:prstGeom>
        </p:spPr>
        <p:txBody>
          <a:bodyPr wrap="square">
            <a:spAutoFit/>
          </a:bodyPr>
          <a:lstStyle/>
          <a:p>
            <a:r>
              <a:rPr lang="es-ES" b="1" dirty="0">
                <a:latin typeface="CIDFont+F2"/>
              </a:rPr>
              <a:t>Principal Normativa UNIZAR</a:t>
            </a:r>
          </a:p>
        </p:txBody>
      </p:sp>
      <p:sp>
        <p:nvSpPr>
          <p:cNvPr id="5" name="Rectangle 1"/>
          <p:cNvSpPr>
            <a:spLocks noChangeArrowheads="1"/>
          </p:cNvSpPr>
          <p:nvPr/>
        </p:nvSpPr>
        <p:spPr bwMode="auto">
          <a:xfrm>
            <a:off x="285001" y="1202396"/>
            <a:ext cx="8064896" cy="512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45720" numCol="1" anchor="ctr" anchorCtr="0" compatLnSpc="1">
            <a:prstTxWarp prst="textNoShape">
              <a:avLst/>
            </a:prstTxWarp>
            <a:spAutoFit/>
          </a:bodyPr>
          <a:lstStyle/>
          <a:p>
            <a:pPr marL="285750" indent="-285750" algn="just" eaLnBrk="0" fontAlgn="base" hangingPunct="0">
              <a:spcBef>
                <a:spcPct val="0"/>
              </a:spcBef>
              <a:spcAft>
                <a:spcPts val="1200"/>
              </a:spcAft>
              <a:buFont typeface="Wingdings" panose="05000000000000000000" pitchFamily="2" charset="2"/>
              <a:buChar char="Ø"/>
            </a:pPr>
            <a:r>
              <a:rPr lang="es-ES" dirty="0">
                <a:latin typeface="CIDFont+F2"/>
              </a:rPr>
              <a:t>Reglamento de Normas de Evaluación del Aprendizaje de fecha 2 de diciembre de 2010, </a:t>
            </a:r>
            <a:r>
              <a:rPr lang="es-ES" dirty="0"/>
              <a:t>Modificado por Acuerdo de 30 de marzo de 2023, del Consejo de Gobierno de la Universidad de Zaragoza (BOUZ 3-2023)</a:t>
            </a:r>
            <a:endParaRPr lang="es-ES" dirty="0">
              <a:latin typeface="CIDFont+F2"/>
            </a:endParaRPr>
          </a:p>
          <a:p>
            <a:pPr marL="285750" indent="-285750" algn="just" eaLnBrk="0" fontAlgn="base" hangingPunct="0">
              <a:spcBef>
                <a:spcPct val="0"/>
              </a:spcBef>
              <a:spcAft>
                <a:spcPts val="1200"/>
              </a:spcAft>
              <a:buFont typeface="Wingdings" panose="05000000000000000000" pitchFamily="2" charset="2"/>
              <a:buChar char="Ø"/>
            </a:pPr>
            <a:endParaRPr lang="es-ES" dirty="0">
              <a:latin typeface="CIDFont+F2"/>
            </a:endParaRPr>
          </a:p>
          <a:p>
            <a:pPr marL="285750" indent="-285750" algn="just" eaLnBrk="0" fontAlgn="base" hangingPunct="0">
              <a:spcBef>
                <a:spcPct val="0"/>
              </a:spcBef>
              <a:spcAft>
                <a:spcPts val="1200"/>
              </a:spcAft>
              <a:buFont typeface="Wingdings" panose="05000000000000000000" pitchFamily="2" charset="2"/>
              <a:buChar char="Ø"/>
            </a:pPr>
            <a:r>
              <a:rPr lang="es-ES" altLang="es-ES" dirty="0">
                <a:latin typeface="CIDFont+F2"/>
              </a:rPr>
              <a:t>Reglamento de reconocimiento y transferencia de créditos en la Universidad de Zaragoza de 27 de junio 2018.</a:t>
            </a:r>
          </a:p>
          <a:p>
            <a:pPr marL="285750" lvl="0" indent="-285750" algn="just" eaLnBrk="0" fontAlgn="base" hangingPunct="0">
              <a:spcBef>
                <a:spcPct val="0"/>
              </a:spcBef>
              <a:spcAft>
                <a:spcPts val="1200"/>
              </a:spcAft>
              <a:buFont typeface="Wingdings" panose="05000000000000000000" pitchFamily="2" charset="2"/>
              <a:buChar char="Ø"/>
            </a:pPr>
            <a:endParaRPr lang="es-ES" dirty="0">
              <a:latin typeface="CIDFont+F2"/>
            </a:endParaRPr>
          </a:p>
          <a:p>
            <a:pPr marL="285750" lvl="0" indent="-285750" algn="just" eaLnBrk="0" fontAlgn="base" hangingPunct="0">
              <a:spcBef>
                <a:spcPct val="0"/>
              </a:spcBef>
              <a:spcAft>
                <a:spcPts val="1200"/>
              </a:spcAft>
              <a:buFont typeface="Wingdings" panose="05000000000000000000" pitchFamily="2" charset="2"/>
              <a:buChar char="Ø"/>
            </a:pPr>
            <a:r>
              <a:rPr lang="es-ES" dirty="0">
                <a:latin typeface="CIDFont+F2"/>
              </a:rPr>
              <a:t>Reglamento de Permanencia en títulos oficiales adaptados al Espacio</a:t>
            </a:r>
            <a:br>
              <a:rPr lang="es-ES" dirty="0">
                <a:latin typeface="CIDFont+F2"/>
              </a:rPr>
            </a:br>
            <a:r>
              <a:rPr lang="es-ES" dirty="0">
                <a:latin typeface="CIDFont+F2"/>
              </a:rPr>
              <a:t>Europeo de Educación Superior de la Universidad de Zaragoza.</a:t>
            </a:r>
          </a:p>
          <a:p>
            <a:pPr marL="285750" lvl="0" indent="-285750" algn="just" eaLnBrk="0" fontAlgn="base" hangingPunct="0">
              <a:spcBef>
                <a:spcPct val="0"/>
              </a:spcBef>
              <a:spcAft>
                <a:spcPts val="1200"/>
              </a:spcAft>
              <a:buFont typeface="Wingdings" panose="05000000000000000000" pitchFamily="2" charset="2"/>
              <a:buChar char="Ø"/>
            </a:pPr>
            <a:endParaRPr lang="es-ES" altLang="es-ES" dirty="0">
              <a:latin typeface="CIDFont+F2"/>
            </a:endParaRPr>
          </a:p>
          <a:p>
            <a:pPr marL="285750" lvl="0" indent="-285750" algn="just" eaLnBrk="0" fontAlgn="base" hangingPunct="0">
              <a:spcBef>
                <a:spcPct val="0"/>
              </a:spcBef>
              <a:spcAft>
                <a:spcPts val="1200"/>
              </a:spcAft>
              <a:buFont typeface="Wingdings" panose="05000000000000000000" pitchFamily="2" charset="2"/>
              <a:buChar char="Ø"/>
            </a:pPr>
            <a:r>
              <a:rPr lang="es-ES" altLang="es-ES" dirty="0">
                <a:latin typeface="CIDFont+F2"/>
              </a:rPr>
              <a:t>Acuerdo de 30 de marzo de 2023, del Consejo de Gobierno de la Universidad de Zaragoza, por el que se aprueba el Reglamento de Normas de Convivencia de la Universidad de Zaragoza.</a:t>
            </a:r>
          </a:p>
          <a:p>
            <a:pPr marL="285750" lvl="0" indent="-285750" algn="just" eaLnBrk="0" fontAlgn="base" hangingPunct="0">
              <a:spcBef>
                <a:spcPct val="0"/>
              </a:spcBef>
              <a:spcAft>
                <a:spcPts val="1200"/>
              </a:spcAft>
              <a:buFont typeface="Wingdings" panose="05000000000000000000" pitchFamily="2" charset="2"/>
              <a:buChar char="Ø"/>
            </a:pPr>
            <a:endParaRPr kumimoji="0" lang="es-ES" altLang="es-ES" sz="1800" i="0" u="none" strike="noStrike" cap="none" normalizeH="0" baseline="0" dirty="0">
              <a:ln>
                <a:noFill/>
              </a:ln>
              <a:solidFill>
                <a:schemeClr val="tx1"/>
              </a:solidFill>
              <a:effectLst/>
              <a:latin typeface="CIDFont+F2"/>
            </a:endParaRPr>
          </a:p>
        </p:txBody>
      </p:sp>
      <p:pic>
        <p:nvPicPr>
          <p:cNvPr id="2" name="Imagen 1"/>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39769860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0847" y="1170640"/>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Reglamento de Normas de Evaluación del Aprendizaje </a:t>
            </a:r>
          </a:p>
        </p:txBody>
      </p:sp>
      <p:sp>
        <p:nvSpPr>
          <p:cNvPr id="4" name="Rectángulo 3"/>
          <p:cNvSpPr/>
          <p:nvPr/>
        </p:nvSpPr>
        <p:spPr>
          <a:xfrm>
            <a:off x="589570" y="1951966"/>
            <a:ext cx="8136904" cy="4247317"/>
          </a:xfrm>
          <a:prstGeom prst="rect">
            <a:avLst/>
          </a:prstGeom>
        </p:spPr>
        <p:txBody>
          <a:bodyPr wrap="square">
            <a:spAutoFit/>
          </a:bodyPr>
          <a:lstStyle/>
          <a:p>
            <a:pPr marL="285750" indent="-285750" algn="just">
              <a:buFont typeface="Wingdings" panose="05000000000000000000" pitchFamily="2" charset="2"/>
              <a:buChar char="Ø"/>
            </a:pPr>
            <a:r>
              <a:rPr lang="es-ES" dirty="0"/>
              <a:t>TÍTULO I. ORGANIZACIÓN Y RESPONSABILIDAD DE LAS CONVOCATORIAS DE PRUEBAS GLOBALES DE EVALUACIÓN. (art. 2 a 6).</a:t>
            </a:r>
          </a:p>
          <a:p>
            <a:pPr marL="285750" indent="-285750" algn="just">
              <a:buFont typeface="Wingdings" panose="05000000000000000000" pitchFamily="2" charset="2"/>
              <a:buChar char="Ø"/>
            </a:pPr>
            <a:endParaRPr lang="es-ES" dirty="0"/>
          </a:p>
          <a:p>
            <a:pPr marL="285750" indent="-285750" algn="just">
              <a:buFont typeface="Wingdings" panose="05000000000000000000" pitchFamily="2" charset="2"/>
              <a:buChar char="Ø"/>
            </a:pPr>
            <a:r>
              <a:rPr lang="es-ES" dirty="0"/>
              <a:t>TÍTULO II. DISEÑO, CRITERIOS Y ORGANIZACIÓN DE LAS PRUEBAS GLOBALES DE EVALUACIÓN. (art. 7 a 13).</a:t>
            </a:r>
          </a:p>
          <a:p>
            <a:pPr marL="285750" indent="-285750" algn="just">
              <a:buFont typeface="Wingdings" panose="05000000000000000000" pitchFamily="2" charset="2"/>
              <a:buChar char="Ø"/>
            </a:pPr>
            <a:endParaRPr lang="es-ES" dirty="0"/>
          </a:p>
          <a:p>
            <a:pPr marL="285750" indent="-285750" algn="just">
              <a:buFont typeface="Wingdings" panose="05000000000000000000" pitchFamily="2" charset="2"/>
              <a:buChar char="Ø"/>
            </a:pPr>
            <a:r>
              <a:rPr lang="es-ES" dirty="0"/>
              <a:t>TÍTULO III. GARANTÍAS Y CRITERIOS PARA LA APLICACIÓN DE LAS PRUEBAS GLOBALES DE EVALUACIÓN. (art. 14 a 30).</a:t>
            </a:r>
          </a:p>
          <a:p>
            <a:pPr marL="285750" indent="-285750" algn="just">
              <a:buFont typeface="Wingdings" panose="05000000000000000000" pitchFamily="2" charset="2"/>
              <a:buChar char="Ø"/>
            </a:pPr>
            <a:endParaRPr lang="es-ES" dirty="0"/>
          </a:p>
          <a:p>
            <a:pPr marL="1200150" lvl="2" indent="-285750" algn="just">
              <a:buFont typeface="Wingdings" panose="05000000000000000000" pitchFamily="2" charset="2"/>
              <a:buChar char="q"/>
            </a:pPr>
            <a:r>
              <a:rPr lang="es-ES" dirty="0"/>
              <a:t>Capítulo I. Calificaciones.</a:t>
            </a:r>
          </a:p>
          <a:p>
            <a:pPr marL="1200150" lvl="2" indent="-285750" algn="just">
              <a:buFont typeface="Wingdings" panose="05000000000000000000" pitchFamily="2" charset="2"/>
              <a:buChar char="q"/>
            </a:pPr>
            <a:r>
              <a:rPr lang="es-ES" dirty="0"/>
              <a:t>Capítulo II. Revisión de las calificaciones. </a:t>
            </a:r>
          </a:p>
          <a:p>
            <a:pPr marL="1200150" lvl="2" indent="-285750" algn="just">
              <a:buFont typeface="Wingdings" panose="05000000000000000000" pitchFamily="2" charset="2"/>
              <a:buChar char="q"/>
            </a:pPr>
            <a:r>
              <a:rPr lang="es-ES" dirty="0"/>
              <a:t>Capítulo III. Tribunales de pruebas de evaluación, revisión y reclamación. </a:t>
            </a:r>
          </a:p>
          <a:p>
            <a:pPr marL="1200150" lvl="2" indent="-285750" algn="just">
              <a:buFont typeface="Wingdings" panose="05000000000000000000" pitchFamily="2" charset="2"/>
              <a:buChar char="q"/>
            </a:pPr>
            <a:endParaRPr lang="es-ES" dirty="0"/>
          </a:p>
          <a:p>
            <a:pPr marL="285750" indent="-285750" algn="just">
              <a:buFont typeface="Wingdings" panose="05000000000000000000" pitchFamily="2" charset="2"/>
              <a:buChar char="Ø"/>
            </a:pPr>
            <a:r>
              <a:rPr lang="es-ES" dirty="0"/>
              <a:t>TÍTULO IV. EVALUACIÓN POR COMPENSACIÓN CURRICULAR. </a:t>
            </a:r>
            <a:endParaRPr lang="es-ES" altLang="es-ES" dirty="0">
              <a:latin typeface="CIDFont+F2"/>
            </a:endParaRPr>
          </a:p>
          <a:p>
            <a:pPr marL="285750" indent="-285750" algn="just">
              <a:buFont typeface="Wingdings" panose="05000000000000000000" pitchFamily="2" charset="2"/>
              <a:buChar char="Ø"/>
            </a:pPr>
            <a:endParaRPr lang="es-ES" dirty="0"/>
          </a:p>
        </p:txBody>
      </p:sp>
      <p:pic>
        <p:nvPicPr>
          <p:cNvPr id="5" name="Imagen 4"/>
          <p:cNvPicPr>
            <a:picLocks noChangeAspect="1"/>
          </p:cNvPicPr>
          <p:nvPr/>
        </p:nvPicPr>
        <p:blipFill>
          <a:blip r:embed="rId2"/>
          <a:stretch>
            <a:fillRect/>
          </a:stretch>
        </p:blipFill>
        <p:spPr>
          <a:xfrm>
            <a:off x="5220072" y="110449"/>
            <a:ext cx="3743268" cy="1079086"/>
          </a:xfrm>
          <a:prstGeom prst="rect">
            <a:avLst/>
          </a:prstGeom>
        </p:spPr>
      </p:pic>
      <p:pic>
        <p:nvPicPr>
          <p:cNvPr id="3" name="Imagen 2">
            <a:extLst>
              <a:ext uri="{FF2B5EF4-FFF2-40B4-BE49-F238E27FC236}">
                <a16:creationId xmlns:a16="http://schemas.microsoft.com/office/drawing/2014/main" id="{9ADB7BFA-9587-B68C-E424-73F0A2D6D7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84803"/>
            <a:ext cx="2211087" cy="481371"/>
          </a:xfrm>
          <a:prstGeom prst="rect">
            <a:avLst/>
          </a:prstGeom>
        </p:spPr>
      </p:pic>
    </p:spTree>
    <p:extLst>
      <p:ext uri="{BB962C8B-B14F-4D97-AF65-F5344CB8AC3E}">
        <p14:creationId xmlns:p14="http://schemas.microsoft.com/office/powerpoint/2010/main" val="1613441542"/>
      </p:ext>
    </p:extLst>
  </p:cSld>
  <p:clrMapOvr>
    <a:masterClrMapping/>
  </p:clrMapOvr>
</p:sld>
</file>

<file path=ppt/theme/theme1.xml><?xml version="1.0" encoding="utf-8"?>
<a:theme xmlns:a="http://schemas.openxmlformats.org/drawingml/2006/main" name="CUD 15020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5702</TotalTime>
  <Words>3162</Words>
  <Application>Microsoft Office PowerPoint</Application>
  <PresentationFormat>Presentación en pantalla (4:3)</PresentationFormat>
  <Paragraphs>511</Paragraphs>
  <Slides>44</Slides>
  <Notes>6</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44</vt:i4>
      </vt:variant>
    </vt:vector>
  </HeadingPairs>
  <TitlesOfParts>
    <vt:vector size="56" baseType="lpstr">
      <vt:lpstr>Arial</vt:lpstr>
      <vt:lpstr>Arial Black</vt:lpstr>
      <vt:lpstr>Calibri</vt:lpstr>
      <vt:lpstr>CIDFont+F2</vt:lpstr>
      <vt:lpstr>CIDFont+F3</vt:lpstr>
      <vt:lpstr>CIDFont+F8</vt:lpstr>
      <vt:lpstr>Courier New</vt:lpstr>
      <vt:lpstr>Myriad Pro</vt:lpstr>
      <vt:lpstr>Times New Roman</vt:lpstr>
      <vt:lpstr>Wingdings</vt:lpstr>
      <vt:lpstr>ヒラギノ角ゴ Pro W3</vt:lpstr>
      <vt:lpstr>CUD 150203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Pablo Díaz Santos</dc:creator>
  <cp:lastModifiedBy>Ignacio García del Olmo</cp:lastModifiedBy>
  <cp:revision>220</cp:revision>
  <cp:lastPrinted>2026-09-03T11:55:22Z</cp:lastPrinted>
  <dcterms:created xsi:type="dcterms:W3CDTF">2015-02-04T15:33:10Z</dcterms:created>
  <dcterms:modified xsi:type="dcterms:W3CDTF">2026-09-06T17:03:37Z</dcterms:modified>
</cp:coreProperties>
</file>