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39"/>
  </p:notesMasterIdLst>
  <p:sldIdLst>
    <p:sldId id="256" r:id="rId2"/>
    <p:sldId id="313" r:id="rId3"/>
    <p:sldId id="374" r:id="rId4"/>
    <p:sldId id="379" r:id="rId5"/>
    <p:sldId id="341" r:id="rId6"/>
    <p:sldId id="342" r:id="rId7"/>
    <p:sldId id="383" r:id="rId8"/>
    <p:sldId id="384" r:id="rId9"/>
    <p:sldId id="353" r:id="rId10"/>
    <p:sldId id="343" r:id="rId11"/>
    <p:sldId id="344" r:id="rId12"/>
    <p:sldId id="345" r:id="rId13"/>
    <p:sldId id="380" r:id="rId14"/>
    <p:sldId id="359" r:id="rId15"/>
    <p:sldId id="385" r:id="rId16"/>
    <p:sldId id="386" r:id="rId17"/>
    <p:sldId id="387" r:id="rId18"/>
    <p:sldId id="357" r:id="rId19"/>
    <p:sldId id="381" r:id="rId20"/>
    <p:sldId id="375" r:id="rId21"/>
    <p:sldId id="376" r:id="rId22"/>
    <p:sldId id="377" r:id="rId23"/>
    <p:sldId id="348" r:id="rId24"/>
    <p:sldId id="378" r:id="rId25"/>
    <p:sldId id="346" r:id="rId26"/>
    <p:sldId id="369" r:id="rId27"/>
    <p:sldId id="352" r:id="rId28"/>
    <p:sldId id="370" r:id="rId29"/>
    <p:sldId id="363" r:id="rId30"/>
    <p:sldId id="382" r:id="rId31"/>
    <p:sldId id="334" r:id="rId32"/>
    <p:sldId id="272" r:id="rId33"/>
    <p:sldId id="276" r:id="rId34"/>
    <p:sldId id="338" r:id="rId35"/>
    <p:sldId id="354" r:id="rId36"/>
    <p:sldId id="372" r:id="rId37"/>
    <p:sldId id="371" r:id="rId38"/>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7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95" autoAdjust="0"/>
    <p:restoredTop sz="95033" autoAdjust="0"/>
  </p:normalViewPr>
  <p:slideViewPr>
    <p:cSldViewPr>
      <p:cViewPr varScale="1">
        <p:scale>
          <a:sx n="82" d="100"/>
          <a:sy n="82" d="100"/>
        </p:scale>
        <p:origin x="1517"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63" d="100"/>
        <a:sy n="16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2945659" cy="496331"/>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4" y="1"/>
            <a:ext cx="2945659" cy="496331"/>
          </a:xfrm>
          <a:prstGeom prst="rect">
            <a:avLst/>
          </a:prstGeom>
        </p:spPr>
        <p:txBody>
          <a:bodyPr vert="horz" lIns="91440" tIns="45720" rIns="91440" bIns="45720" rtlCol="0"/>
          <a:lstStyle>
            <a:lvl1pPr algn="r">
              <a:defRPr sz="1200"/>
            </a:lvl1pPr>
          </a:lstStyle>
          <a:p>
            <a:fld id="{48B2E84A-B634-5446-9DD9-4007734AECA9}" type="datetimeFigureOut">
              <a:rPr lang="es-ES" smtClean="0"/>
              <a:t>06/09/2026</a:t>
            </a:fld>
            <a:endParaRPr lang="es-ES"/>
          </a:p>
        </p:txBody>
      </p:sp>
      <p:sp>
        <p:nvSpPr>
          <p:cNvPr id="4" name="Marcador de imagen d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15153"/>
            <a:ext cx="5438140" cy="4466988"/>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1" y="9428584"/>
            <a:ext cx="2945659" cy="496331"/>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4" y="9428584"/>
            <a:ext cx="2945659" cy="496331"/>
          </a:xfrm>
          <a:prstGeom prst="rect">
            <a:avLst/>
          </a:prstGeom>
        </p:spPr>
        <p:txBody>
          <a:bodyPr vert="horz" lIns="91440" tIns="45720" rIns="91440" bIns="45720" rtlCol="0" anchor="b"/>
          <a:lstStyle>
            <a:lvl1pPr algn="r">
              <a:defRPr sz="1200"/>
            </a:lvl1pPr>
          </a:lstStyle>
          <a:p>
            <a:fld id="{6B18855B-3A54-CC4D-AA2B-EC7C007074FD}" type="slidenum">
              <a:rPr lang="es-ES" smtClean="0"/>
              <a:t>‹Nº›</a:t>
            </a:fld>
            <a:endParaRPr lang="es-ES"/>
          </a:p>
        </p:txBody>
      </p:sp>
    </p:spTree>
    <p:extLst>
      <p:ext uri="{BB962C8B-B14F-4D97-AF65-F5344CB8AC3E}">
        <p14:creationId xmlns:p14="http://schemas.microsoft.com/office/powerpoint/2010/main" val="17106018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EEES Espacio Europeo de Educación Superior</a:t>
            </a:r>
          </a:p>
          <a:p>
            <a:r>
              <a:rPr lang="es-ES" dirty="0"/>
              <a:t>abreviatura de ECTS  </a:t>
            </a:r>
            <a:r>
              <a:rPr lang="es-ES" b="1" i="1" dirty="0" err="1"/>
              <a:t>European</a:t>
            </a:r>
            <a:r>
              <a:rPr lang="es-ES" b="1" i="1" dirty="0"/>
              <a:t> </a:t>
            </a:r>
            <a:r>
              <a:rPr lang="es-ES" b="1" i="1" dirty="0" err="1"/>
              <a:t>Credit</a:t>
            </a:r>
            <a:r>
              <a:rPr lang="es-ES" b="1" i="1" dirty="0"/>
              <a:t> Transfer </a:t>
            </a:r>
            <a:r>
              <a:rPr lang="es-ES" b="1" i="1" dirty="0" err="1"/>
              <a:t>System</a:t>
            </a:r>
            <a:r>
              <a:rPr lang="es-ES" dirty="0"/>
              <a:t> </a:t>
            </a:r>
          </a:p>
          <a:p>
            <a:r>
              <a:rPr lang="es-ES" dirty="0"/>
              <a:t>Bolonia 1999</a:t>
            </a:r>
          </a:p>
          <a:p>
            <a:r>
              <a:rPr lang="es-ES" b="1" dirty="0"/>
              <a:t>ECTS </a:t>
            </a:r>
            <a:r>
              <a:rPr lang="es-ES" b="1" dirty="0" err="1"/>
              <a:t>European</a:t>
            </a:r>
            <a:r>
              <a:rPr lang="es-ES" b="1" dirty="0"/>
              <a:t> </a:t>
            </a:r>
            <a:r>
              <a:rPr lang="es-ES" b="1" dirty="0" err="1"/>
              <a:t>Credit</a:t>
            </a:r>
            <a:r>
              <a:rPr lang="es-ES" b="1" dirty="0"/>
              <a:t> Transfer </a:t>
            </a:r>
            <a:r>
              <a:rPr lang="es-ES" b="1" dirty="0" err="1"/>
              <a:t>System</a:t>
            </a:r>
            <a:endParaRPr lang="es-ES" b="1" dirty="0"/>
          </a:p>
          <a:p>
            <a:r>
              <a:rPr lang="es-ES" dirty="0"/>
              <a:t>Es un sistema que permite medir el trabajo que deben realizar los estudiantes para la adquisición de los conocimientos, capacidades, y destrezas necesarias para superar las diferentes materias de su plan de estudios.</a:t>
            </a:r>
            <a:br>
              <a:rPr lang="es-ES" dirty="0"/>
            </a:br>
            <a:br>
              <a:rPr lang="es-ES" dirty="0"/>
            </a:br>
            <a:r>
              <a:rPr lang="es-ES" dirty="0"/>
              <a:t>La actividad de estudio (entre 25 y 30 horas por crédito), incluye el tiempo dedicado a las horas lectivas, horas de estudio, tutorías, seminarios, trabajos, prácticas o proyectos, así como las exigidas para la preparación y realización de exámenes y </a:t>
            </a:r>
            <a:r>
              <a:rPr lang="es-ES" dirty="0" err="1"/>
              <a:t>evalulaciones</a:t>
            </a:r>
            <a:r>
              <a:rPr lang="es-ES" dirty="0"/>
              <a:t>.</a:t>
            </a:r>
          </a:p>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3</a:t>
            </a:fld>
            <a:endParaRPr lang="es-ES"/>
          </a:p>
        </p:txBody>
      </p:sp>
    </p:spTree>
    <p:extLst>
      <p:ext uri="{BB962C8B-B14F-4D97-AF65-F5344CB8AC3E}">
        <p14:creationId xmlns:p14="http://schemas.microsoft.com/office/powerpoint/2010/main" val="598998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5</a:t>
            </a:fld>
            <a:endParaRPr lang="es-ES"/>
          </a:p>
        </p:txBody>
      </p:sp>
    </p:spTree>
    <p:extLst>
      <p:ext uri="{BB962C8B-B14F-4D97-AF65-F5344CB8AC3E}">
        <p14:creationId xmlns:p14="http://schemas.microsoft.com/office/powerpoint/2010/main" val="351084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11</a:t>
            </a:fld>
            <a:endParaRPr lang="es-ES" dirty="0"/>
          </a:p>
        </p:txBody>
      </p:sp>
    </p:spTree>
    <p:extLst>
      <p:ext uri="{BB962C8B-B14F-4D97-AF65-F5344CB8AC3E}">
        <p14:creationId xmlns:p14="http://schemas.microsoft.com/office/powerpoint/2010/main" val="1004145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12</a:t>
            </a:fld>
            <a:endParaRPr lang="es-ES" dirty="0"/>
          </a:p>
        </p:txBody>
      </p:sp>
    </p:spTree>
    <p:extLst>
      <p:ext uri="{BB962C8B-B14F-4D97-AF65-F5344CB8AC3E}">
        <p14:creationId xmlns:p14="http://schemas.microsoft.com/office/powerpoint/2010/main" val="62819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22</a:t>
            </a:fld>
            <a:endParaRPr lang="es-ES"/>
          </a:p>
        </p:txBody>
      </p:sp>
    </p:spTree>
    <p:extLst>
      <p:ext uri="{BB962C8B-B14F-4D97-AF65-F5344CB8AC3E}">
        <p14:creationId xmlns:p14="http://schemas.microsoft.com/office/powerpoint/2010/main" val="3063561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25</a:t>
            </a:fld>
            <a:endParaRPr lang="es-ES"/>
          </a:p>
        </p:txBody>
      </p:sp>
    </p:spTree>
    <p:extLst>
      <p:ext uri="{BB962C8B-B14F-4D97-AF65-F5344CB8AC3E}">
        <p14:creationId xmlns:p14="http://schemas.microsoft.com/office/powerpoint/2010/main" val="824604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165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73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A00BFFF-1F81-454F-B591-73DDB6FE7475}" type="slidenum">
              <a:rPr lang="es-ES"/>
              <a:pPr>
                <a:defRPr/>
              </a:pPr>
              <a:t>‹Nº›</a:t>
            </a:fld>
            <a:endParaRPr lang="es-ES"/>
          </a:p>
        </p:txBody>
      </p:sp>
    </p:spTree>
    <p:extLst>
      <p:ext uri="{BB962C8B-B14F-4D97-AF65-F5344CB8AC3E}">
        <p14:creationId xmlns:p14="http://schemas.microsoft.com/office/powerpoint/2010/main" val="337934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6AC002DA-F38E-4046-946A-2DA43550F2D9}" type="slidenum">
              <a:rPr lang="es-ES"/>
              <a:pPr/>
              <a:t>‹Nº›</a:t>
            </a:fld>
            <a:endParaRPr lang="es-ES"/>
          </a:p>
        </p:txBody>
      </p:sp>
    </p:spTree>
    <p:extLst>
      <p:ext uri="{BB962C8B-B14F-4D97-AF65-F5344CB8AC3E}">
        <p14:creationId xmlns:p14="http://schemas.microsoft.com/office/powerpoint/2010/main" val="20250669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5" descr="Presentación CUD pagina maest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8" y="0"/>
            <a:ext cx="9158288" cy="686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9401840"/>
      </p:ext>
    </p:extLst>
  </p:cSld>
  <p:clrMap bg1="lt1" tx1="dk1" bg2="lt2" tx2="dk2" accent1="accent1" accent2="accent2" accent3="accent3" accent4="accent4" accent5="accent5" accent6="accent6" hlink="hlink" folHlink="folHlink"/>
  <p:sldLayoutIdLst>
    <p:sldLayoutId id="2147483686" r:id="rId1"/>
    <p:sldLayoutId id="2147483689" r:id="rId2"/>
    <p:sldLayoutId id="2147483690" r:id="rId3"/>
    <p:sldLayoutId id="2147483691"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hyperlink" Target="https://regtel.unizar.e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identidad.unizar.es/identidad/ide902recuperarContrasena.faces" TargetMode="External"/><Relationship Id="rId2" Type="http://schemas.openxmlformats.org/officeDocument/2006/relationships/hyperlink" Target="https://cud-agm.es/alumnos/secretaria-academica/matricula"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descr="Presentación CUD_inici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588"/>
            <a:ext cx="9180512" cy="68869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2 CuadroTexto"/>
          <p:cNvSpPr txBox="1"/>
          <p:nvPr/>
        </p:nvSpPr>
        <p:spPr>
          <a:xfrm>
            <a:off x="971600" y="642278"/>
            <a:ext cx="7560840" cy="2800767"/>
          </a:xfrm>
          <a:prstGeom prst="rect">
            <a:avLst/>
          </a:prstGeom>
          <a:noFill/>
        </p:spPr>
        <p:txBody>
          <a:bodyPr wrap="square" rtlCol="0">
            <a:spAutoFit/>
          </a:bodyPr>
          <a:lstStyle/>
          <a:p>
            <a:pPr algn="ctr"/>
            <a:r>
              <a:rPr lang="es-ES" sz="4400" b="1" dirty="0">
                <a:solidFill>
                  <a:schemeClr val="bg1"/>
                </a:solidFill>
                <a:latin typeface="Times New Roman" panose="02020603050405020304" pitchFamily="18" charset="0"/>
                <a:cs typeface="Times New Roman" panose="02020603050405020304" pitchFamily="18" charset="0"/>
              </a:rPr>
              <a:t>INFORMACIÓN INICIAL CURSO 2026-27</a:t>
            </a:r>
          </a:p>
          <a:p>
            <a:pPr algn="ctr"/>
            <a:endParaRPr lang="es-ES" sz="4400" b="1" dirty="0">
              <a:solidFill>
                <a:schemeClr val="bg1"/>
              </a:solidFill>
              <a:latin typeface="Times New Roman" panose="02020603050405020304" pitchFamily="18" charset="0"/>
              <a:cs typeface="Times New Roman" panose="02020603050405020304" pitchFamily="18" charset="0"/>
            </a:endParaRPr>
          </a:p>
          <a:p>
            <a:pPr algn="ctr"/>
            <a:r>
              <a:rPr lang="es-ES" sz="4400" b="1" dirty="0">
                <a:solidFill>
                  <a:schemeClr val="bg1"/>
                </a:solidFill>
                <a:latin typeface="Times New Roman" panose="02020603050405020304" pitchFamily="18" charset="0"/>
                <a:cs typeface="Times New Roman" panose="02020603050405020304" pitchFamily="18" charset="0"/>
              </a:rPr>
              <a:t>ALUMNOS 4º IOI</a:t>
            </a:r>
          </a:p>
        </p:txBody>
      </p:sp>
      <p:sp>
        <p:nvSpPr>
          <p:cNvPr id="4" name="Rectangle 7"/>
          <p:cNvSpPr>
            <a:spLocks noChangeArrowheads="1"/>
          </p:cNvSpPr>
          <p:nvPr/>
        </p:nvSpPr>
        <p:spPr bwMode="auto">
          <a:xfrm>
            <a:off x="5644859" y="5805264"/>
            <a:ext cx="3528392" cy="729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50000"/>
              </a:spcBef>
              <a:buFontTx/>
              <a:buNone/>
            </a:pPr>
            <a:r>
              <a:rPr lang="es-ES" altLang="es-ES" sz="1800" u="none" dirty="0">
                <a:solidFill>
                  <a:schemeClr val="bg1"/>
                </a:solidFill>
                <a:latin typeface="Times New Roman" panose="02020603050405020304" pitchFamily="18" charset="0"/>
                <a:cs typeface="Times New Roman" panose="02020603050405020304" pitchFamily="18" charset="0"/>
              </a:rPr>
              <a:t> </a:t>
            </a:r>
          </a:p>
          <a:p>
            <a:pPr eaLnBrk="1" hangingPunct="1">
              <a:lnSpc>
                <a:spcPct val="90000"/>
              </a:lnSpc>
              <a:spcBef>
                <a:spcPct val="50000"/>
              </a:spcBef>
              <a:buFontTx/>
              <a:buNone/>
            </a:pPr>
            <a:r>
              <a:rPr lang="es-ES" altLang="es-ES" sz="1800" dirty="0">
                <a:solidFill>
                  <a:schemeClr val="bg1"/>
                </a:solidFill>
                <a:latin typeface="Times New Roman" panose="02020603050405020304" pitchFamily="18" charset="0"/>
                <a:cs typeface="Times New Roman" panose="02020603050405020304" pitchFamily="18" charset="0"/>
              </a:rPr>
              <a:t>Zaragoza, 7 de septiembre de 2026</a:t>
            </a:r>
            <a:endParaRPr lang="es-ES" altLang="es-ES" sz="1800" u="none"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020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5200" y="1198371"/>
            <a:ext cx="8152729"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Reglamento de Permanencia de la Universidad de Zaragoza</a:t>
            </a:r>
          </a:p>
        </p:txBody>
      </p:sp>
      <p:pic>
        <p:nvPicPr>
          <p:cNvPr id="4" name="Imagen 3"/>
          <p:cNvPicPr>
            <a:picLocks noChangeAspect="1"/>
          </p:cNvPicPr>
          <p:nvPr/>
        </p:nvPicPr>
        <p:blipFill rotWithShape="1">
          <a:blip r:embed="rId2"/>
          <a:srcRect l="8511" t="24586" r="30851" b="20567"/>
          <a:stretch/>
        </p:blipFill>
        <p:spPr>
          <a:xfrm>
            <a:off x="568846" y="2678601"/>
            <a:ext cx="7985438" cy="4062767"/>
          </a:xfrm>
          <a:prstGeom prst="rect">
            <a:avLst/>
          </a:prstGeom>
        </p:spPr>
      </p:pic>
      <p:sp>
        <p:nvSpPr>
          <p:cNvPr id="5" name="Flecha derecha 4"/>
          <p:cNvSpPr/>
          <p:nvPr/>
        </p:nvSpPr>
        <p:spPr>
          <a:xfrm rot="9572202">
            <a:off x="8302256" y="491576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Flecha derecha 5"/>
          <p:cNvSpPr/>
          <p:nvPr/>
        </p:nvSpPr>
        <p:spPr>
          <a:xfrm rot="9572202">
            <a:off x="7599724" y="390764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Rectángulo 6"/>
          <p:cNvSpPr/>
          <p:nvPr/>
        </p:nvSpPr>
        <p:spPr>
          <a:xfrm>
            <a:off x="501928" y="1800687"/>
            <a:ext cx="4737964" cy="369332"/>
          </a:xfrm>
          <a:prstGeom prst="rect">
            <a:avLst/>
          </a:prstGeom>
        </p:spPr>
        <p:txBody>
          <a:bodyPr wrap="none">
            <a:spAutoFit/>
          </a:bodyPr>
          <a:lstStyle/>
          <a:p>
            <a:r>
              <a:rPr lang="es-ES" b="1" dirty="0"/>
              <a:t>Artículo 8.- Evaluación continua y convocatorias</a:t>
            </a:r>
            <a:endParaRPr lang="es-ES" dirty="0"/>
          </a:p>
        </p:txBody>
      </p:sp>
      <p:sp>
        <p:nvSpPr>
          <p:cNvPr id="8" name="Flecha derecha 7"/>
          <p:cNvSpPr/>
          <p:nvPr/>
        </p:nvSpPr>
        <p:spPr>
          <a:xfrm>
            <a:off x="5292080" y="179909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CuadroTexto 8"/>
          <p:cNvSpPr txBox="1"/>
          <p:nvPr/>
        </p:nvSpPr>
        <p:spPr>
          <a:xfrm>
            <a:off x="6037910" y="1682911"/>
            <a:ext cx="2889894" cy="646331"/>
          </a:xfrm>
          <a:prstGeom prst="rect">
            <a:avLst/>
          </a:prstGeom>
          <a:noFill/>
        </p:spPr>
        <p:txBody>
          <a:bodyPr wrap="none" rtlCol="0">
            <a:spAutoFit/>
          </a:bodyPr>
          <a:lstStyle/>
          <a:p>
            <a:r>
              <a:rPr lang="es-ES" b="1" dirty="0">
                <a:solidFill>
                  <a:schemeClr val="tx2">
                    <a:lumMod val="60000"/>
                    <a:lumOff val="40000"/>
                  </a:schemeClr>
                </a:solidFill>
              </a:rPr>
              <a:t>Máximo 6 convocatorias </a:t>
            </a:r>
          </a:p>
          <a:p>
            <a:r>
              <a:rPr lang="es-ES" b="1" dirty="0">
                <a:solidFill>
                  <a:schemeClr val="tx2">
                    <a:lumMod val="60000"/>
                    <a:lumOff val="40000"/>
                  </a:schemeClr>
                </a:solidFill>
              </a:rPr>
              <a:t>para aprobar una asignatura</a:t>
            </a:r>
          </a:p>
        </p:txBody>
      </p:sp>
      <p:pic>
        <p:nvPicPr>
          <p:cNvPr id="10" name="Imagen 9"/>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42102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07519" y="1242611"/>
            <a:ext cx="2501948" cy="1200329"/>
          </a:xfrm>
          <a:prstGeom prst="rect">
            <a:avLst/>
          </a:prstGeom>
          <a:noFill/>
        </p:spPr>
        <p:txBody>
          <a:bodyPr wrap="square" rtlCol="0">
            <a:spAutoFit/>
          </a:bodyPr>
          <a:lstStyle/>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Ley 3/2022, </a:t>
            </a:r>
          </a:p>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de convivencia universitaria.</a:t>
            </a:r>
          </a:p>
        </p:txBody>
      </p:sp>
      <p:sp>
        <p:nvSpPr>
          <p:cNvPr id="9" name="Rectángulo 8"/>
          <p:cNvSpPr/>
          <p:nvPr/>
        </p:nvSpPr>
        <p:spPr>
          <a:xfrm>
            <a:off x="2987824" y="1340768"/>
            <a:ext cx="6048672" cy="1477328"/>
          </a:xfrm>
          <a:prstGeom prst="rect">
            <a:avLst/>
          </a:prstGeom>
        </p:spPr>
        <p:txBody>
          <a:bodyPr wrap="square">
            <a:spAutoFit/>
          </a:bodyPr>
          <a:lstStyle/>
          <a:p>
            <a:pPr marL="285750" indent="-285750">
              <a:buFont typeface="Wingdings" panose="05000000000000000000" pitchFamily="2" charset="2"/>
              <a:buChar char="Ø"/>
            </a:pPr>
            <a:r>
              <a:rPr lang="es-ES" b="1" dirty="0"/>
              <a:t>Disposición adicional primera.</a:t>
            </a:r>
            <a:r>
              <a:rPr lang="es-ES" dirty="0"/>
              <a:t> </a:t>
            </a:r>
          </a:p>
          <a:p>
            <a:pPr marL="357188" indent="-84138"/>
            <a:r>
              <a:rPr lang="es-ES" b="1" dirty="0">
                <a:solidFill>
                  <a:schemeClr val="accent1">
                    <a:lumMod val="75000"/>
                  </a:schemeClr>
                </a:solidFill>
              </a:rPr>
              <a:t> De aplicación al estudiantado de los CUD especialmente en las infracciones de carácter académico no incluidas en los regímenes jurídicos que rigen para las Fuerzas Armadas.</a:t>
            </a:r>
          </a:p>
        </p:txBody>
      </p:sp>
      <p:sp>
        <p:nvSpPr>
          <p:cNvPr id="2" name="Rectángulo 1"/>
          <p:cNvSpPr/>
          <p:nvPr/>
        </p:nvSpPr>
        <p:spPr>
          <a:xfrm>
            <a:off x="207518" y="3501008"/>
            <a:ext cx="8612953" cy="1287532"/>
          </a:xfrm>
          <a:prstGeom prst="rect">
            <a:avLst/>
          </a:prstGeom>
        </p:spPr>
        <p:txBody>
          <a:bodyPr wrap="square">
            <a:spAutoFit/>
          </a:bodyPr>
          <a:lstStyle/>
          <a:p>
            <a:pPr marL="285750" lvl="0" indent="-285750" algn="just" eaLnBrk="0" fontAlgn="base" hangingPunct="0">
              <a:lnSpc>
                <a:spcPct val="150000"/>
              </a:lnSpc>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p:txBody>
      </p:sp>
      <p:sp>
        <p:nvSpPr>
          <p:cNvPr id="8" name="Flecha abajo 7"/>
          <p:cNvSpPr/>
          <p:nvPr/>
        </p:nvSpPr>
        <p:spPr>
          <a:xfrm>
            <a:off x="855591" y="2643055"/>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Flecha abajo 9"/>
          <p:cNvSpPr/>
          <p:nvPr/>
        </p:nvSpPr>
        <p:spPr>
          <a:xfrm rot="16200000">
            <a:off x="2627784" y="1628800"/>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Imagen 10"/>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1143865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33463" t="28299" r="12201" b="9401"/>
          <a:stretch/>
        </p:blipFill>
        <p:spPr>
          <a:xfrm>
            <a:off x="683568" y="1550627"/>
            <a:ext cx="7992888" cy="5154833"/>
          </a:xfrm>
          <a:prstGeom prst="rect">
            <a:avLst/>
          </a:prstGeom>
        </p:spPr>
      </p:pic>
      <p:pic>
        <p:nvPicPr>
          <p:cNvPr id="4" name="Imagen 3"/>
          <p:cNvPicPr>
            <a:picLocks noChangeAspect="1"/>
          </p:cNvPicPr>
          <p:nvPr/>
        </p:nvPicPr>
        <p:blipFill>
          <a:blip r:embed="rId4"/>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2949629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320743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55BBA2B-CF70-83D4-F8AF-C98E23A33690}"/>
              </a:ext>
            </a:extLst>
          </p:cNvPr>
          <p:cNvPicPr>
            <a:picLocks noChangeAspect="1"/>
          </p:cNvPicPr>
          <p:nvPr/>
        </p:nvPicPr>
        <p:blipFill>
          <a:blip r:embed="rId2"/>
          <a:stretch>
            <a:fillRect/>
          </a:stretch>
        </p:blipFill>
        <p:spPr>
          <a:xfrm>
            <a:off x="0" y="1330275"/>
            <a:ext cx="9144000" cy="4197449"/>
          </a:xfrm>
          <a:prstGeom prst="rect">
            <a:avLst/>
          </a:prstGeom>
        </p:spPr>
      </p:pic>
    </p:spTree>
    <p:extLst>
      <p:ext uri="{BB962C8B-B14F-4D97-AF65-F5344CB8AC3E}">
        <p14:creationId xmlns:p14="http://schemas.microsoft.com/office/powerpoint/2010/main" val="756153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61F1C4A-089A-A4D9-8754-3E32A0BCD633}"/>
              </a:ext>
            </a:extLst>
          </p:cNvPr>
          <p:cNvPicPr>
            <a:picLocks noChangeAspect="1"/>
          </p:cNvPicPr>
          <p:nvPr/>
        </p:nvPicPr>
        <p:blipFill>
          <a:blip r:embed="rId2"/>
          <a:stretch>
            <a:fillRect/>
          </a:stretch>
        </p:blipFill>
        <p:spPr>
          <a:xfrm>
            <a:off x="614362" y="1027719"/>
            <a:ext cx="4029646" cy="2279102"/>
          </a:xfrm>
          <a:prstGeom prst="rect">
            <a:avLst/>
          </a:prstGeom>
        </p:spPr>
      </p:pic>
      <p:sp>
        <p:nvSpPr>
          <p:cNvPr id="3" name="Rectángulo 2">
            <a:extLst>
              <a:ext uri="{FF2B5EF4-FFF2-40B4-BE49-F238E27FC236}">
                <a16:creationId xmlns:a16="http://schemas.microsoft.com/office/drawing/2014/main" id="{46707578-5199-68AF-79BD-9D17E0B92DFA}"/>
              </a:ext>
            </a:extLst>
          </p:cNvPr>
          <p:cNvSpPr/>
          <p:nvPr/>
        </p:nvSpPr>
        <p:spPr>
          <a:xfrm>
            <a:off x="2123728" y="1242882"/>
            <a:ext cx="576064" cy="2160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a:extLst>
              <a:ext uri="{FF2B5EF4-FFF2-40B4-BE49-F238E27FC236}">
                <a16:creationId xmlns:a16="http://schemas.microsoft.com/office/drawing/2014/main" id="{02634B80-44CB-7C97-5B1F-B4BDF3891B64}"/>
              </a:ext>
            </a:extLst>
          </p:cNvPr>
          <p:cNvSpPr/>
          <p:nvPr/>
        </p:nvSpPr>
        <p:spPr>
          <a:xfrm>
            <a:off x="179512" y="3048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err="1">
                <a:solidFill>
                  <a:srgbClr val="FF0000"/>
                </a:solidFill>
                <a:latin typeface="+mj-lt"/>
              </a:rPr>
              <a:t>Requisítos</a:t>
            </a:r>
            <a:r>
              <a:rPr lang="es-ES" sz="2400" b="1" u="sng" dirty="0">
                <a:solidFill>
                  <a:srgbClr val="FF0000"/>
                </a:solidFill>
                <a:latin typeface="+mj-lt"/>
              </a:rPr>
              <a:t> para matricularse de FRA I </a:t>
            </a:r>
          </a:p>
        </p:txBody>
      </p:sp>
      <p:sp>
        <p:nvSpPr>
          <p:cNvPr id="5" name="Rectángulo 4">
            <a:extLst>
              <a:ext uri="{FF2B5EF4-FFF2-40B4-BE49-F238E27FC236}">
                <a16:creationId xmlns:a16="http://schemas.microsoft.com/office/drawing/2014/main" id="{15CC55F0-2D7F-D942-889B-D701FA4A09DC}"/>
              </a:ext>
            </a:extLst>
          </p:cNvPr>
          <p:cNvSpPr/>
          <p:nvPr/>
        </p:nvSpPr>
        <p:spPr>
          <a:xfrm>
            <a:off x="708576" y="3450196"/>
            <a:ext cx="7967879" cy="1508105"/>
          </a:xfrm>
          <a:prstGeom prst="rect">
            <a:avLst/>
          </a:prstGeom>
        </p:spPr>
        <p:txBody>
          <a:bodyPr wrap="square">
            <a:spAutoFit/>
          </a:bodyPr>
          <a:lstStyle/>
          <a:p>
            <a:pPr marL="342900" indent="-342900" eaLnBrk="0" fontAlgn="base" hangingPunct="0">
              <a:spcBef>
                <a:spcPct val="0"/>
              </a:spcBef>
              <a:spcAft>
                <a:spcPts val="1200"/>
              </a:spcAft>
              <a:buFont typeface="Wingdings" panose="05000000000000000000" pitchFamily="2" charset="2"/>
              <a:buChar char="v"/>
            </a:pPr>
            <a:r>
              <a:rPr lang="es-ES" dirty="0">
                <a:latin typeface="+mj-lt"/>
              </a:rPr>
              <a:t>C1 oficial; SLP 3,3,3,3; </a:t>
            </a:r>
            <a:r>
              <a:rPr lang="es-ES" dirty="0" err="1">
                <a:latin typeface="+mj-lt"/>
              </a:rPr>
              <a:t>ó</a:t>
            </a:r>
            <a:r>
              <a:rPr lang="es-ES" dirty="0">
                <a:latin typeface="+mj-lt"/>
              </a:rPr>
              <a:t> calificación de 9 o superior en ING III (curso 2025-2026)</a:t>
            </a:r>
          </a:p>
          <a:p>
            <a:pPr marL="342900" indent="-342900" eaLnBrk="0" fontAlgn="base" hangingPunct="0">
              <a:spcBef>
                <a:spcPct val="0"/>
              </a:spcBef>
              <a:spcAft>
                <a:spcPts val="1200"/>
              </a:spcAft>
              <a:buFont typeface="Wingdings" panose="05000000000000000000" pitchFamily="2" charset="2"/>
              <a:buChar char="v"/>
            </a:pPr>
            <a:r>
              <a:rPr lang="es-ES" dirty="0">
                <a:latin typeface="+mj-lt"/>
              </a:rPr>
              <a:t>C1 presentar el título en la 1ª o 2ª clase de FRA I.</a:t>
            </a:r>
          </a:p>
          <a:p>
            <a:pPr marL="342900" indent="-342900" eaLnBrk="0" fontAlgn="base" hangingPunct="0">
              <a:spcBef>
                <a:spcPct val="0"/>
              </a:spcBef>
              <a:spcAft>
                <a:spcPts val="1200"/>
              </a:spcAft>
              <a:buFont typeface="Wingdings" panose="05000000000000000000" pitchFamily="2" charset="2"/>
              <a:buChar char="v"/>
            </a:pPr>
            <a:r>
              <a:rPr lang="es-ES" dirty="0">
                <a:latin typeface="+mj-lt"/>
              </a:rPr>
              <a:t>FRA I parte de “0” por lo que no está indicada para aquellos que tienen un nivel de francés medio-alto.</a:t>
            </a:r>
          </a:p>
        </p:txBody>
      </p:sp>
    </p:spTree>
    <p:extLst>
      <p:ext uri="{BB962C8B-B14F-4D97-AF65-F5344CB8AC3E}">
        <p14:creationId xmlns:p14="http://schemas.microsoft.com/office/powerpoint/2010/main" val="118558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364C413A-89CC-8675-1C65-2520AF304270}"/>
              </a:ext>
            </a:extLst>
          </p:cNvPr>
          <p:cNvSpPr/>
          <p:nvPr/>
        </p:nvSpPr>
        <p:spPr>
          <a:xfrm>
            <a:off x="773934" y="260648"/>
            <a:ext cx="741657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Alumnos con asignaturas pendientes de 2º IOI (5ª convocatoria) o de 3º IOI (3ª o 5ª convocatoria)</a:t>
            </a:r>
          </a:p>
        </p:txBody>
      </p:sp>
      <p:sp>
        <p:nvSpPr>
          <p:cNvPr id="2" name="Rectángulo 1">
            <a:extLst>
              <a:ext uri="{FF2B5EF4-FFF2-40B4-BE49-F238E27FC236}">
                <a16:creationId xmlns:a16="http://schemas.microsoft.com/office/drawing/2014/main" id="{7A46BD68-1FFE-A113-AAF8-15849231C248}"/>
              </a:ext>
            </a:extLst>
          </p:cNvPr>
          <p:cNvSpPr/>
          <p:nvPr/>
        </p:nvSpPr>
        <p:spPr>
          <a:xfrm>
            <a:off x="467544" y="1196752"/>
            <a:ext cx="7416570" cy="34163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highlight>
                  <a:srgbClr val="FFFF00"/>
                </a:highlight>
                <a:uLnTx/>
                <a:uFillTx/>
                <a:latin typeface="Calibri"/>
                <a:ea typeface="+mn-ea"/>
                <a:cs typeface="+mn-cs"/>
              </a:rPr>
              <a:t>Grupo de docencia 260 (pendientes 2º IOI)</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algn="ctr">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highlight>
                  <a:srgbClr val="FFFF00"/>
                </a:highlight>
                <a:uLnTx/>
                <a:uFillTx/>
                <a:latin typeface="Calibri"/>
                <a:ea typeface="+mn-ea"/>
                <a:cs typeface="+mn-cs"/>
              </a:rPr>
              <a:t>Grupo de docencia 350 (pendientes 3º IOI)</a:t>
            </a:r>
          </a:p>
          <a:p>
            <a:pPr algn="ctr">
              <a:defRPr sz="1800" b="1" i="0" u="none" strike="noStrike" kern="1200" baseline="0">
                <a:solidFill>
                  <a:prstClr val="black">
                    <a:lumMod val="65000"/>
                    <a:lumOff val="35000"/>
                  </a:prstClr>
                </a:solidFill>
                <a:latin typeface="+mn-lt"/>
                <a:ea typeface="+mn-ea"/>
                <a:cs typeface="+mn-cs"/>
              </a:defRPr>
            </a:pP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lang="es-ES" b="1" dirty="0">
                <a:solidFill>
                  <a:srgbClr val="4F81BD"/>
                </a:solidFill>
                <a:highlight>
                  <a:srgbClr val="FFFF00"/>
                </a:highlight>
                <a:latin typeface="Calibri"/>
              </a:rPr>
              <a:t>FORMATO:</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u="sng" dirty="0">
                <a:solidFill>
                  <a:srgbClr val="4F81BD"/>
                </a:solidFill>
                <a:latin typeface="Calibri"/>
              </a:rPr>
              <a:t>Clase</a:t>
            </a:r>
            <a:r>
              <a:rPr lang="es-ES" b="1" dirty="0">
                <a:solidFill>
                  <a:srgbClr val="4F81BD"/>
                </a:solidFill>
                <a:latin typeface="Calibri"/>
              </a:rPr>
              <a:t>: 1 sesión a la semana: RMAT (2º </a:t>
            </a:r>
            <a:r>
              <a:rPr lang="es-ES" b="1" dirty="0" err="1">
                <a:solidFill>
                  <a:srgbClr val="4F81BD"/>
                </a:solidFill>
                <a:latin typeface="Calibri"/>
              </a:rPr>
              <a:t>cuatr</a:t>
            </a:r>
            <a:r>
              <a:rPr lang="es-ES" b="1" dirty="0">
                <a:solidFill>
                  <a:srgbClr val="4F81BD"/>
                </a:solidFill>
                <a:latin typeface="Calibri"/>
              </a:rPr>
              <a:t>)	</a:t>
            </a:r>
          </a:p>
          <a:p>
            <a:pPr marR="0" lvl="0" defTabSz="914400" rtl="0" eaLnBrk="1" fontAlgn="auto" latinLnBrk="0" hangingPunct="1">
              <a:lnSpc>
                <a:spcPct val="100000"/>
              </a:lnSpc>
              <a:spcBef>
                <a:spcPts val="0"/>
              </a:spcBef>
              <a:spcAft>
                <a:spcPts val="0"/>
              </a:spcAft>
              <a:buClrTx/>
              <a:buSzTx/>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	Sale en programación.</a:t>
            </a:r>
          </a:p>
          <a:p>
            <a:pPr marR="0" lvl="0" defTabSz="914400" rtl="0" eaLnBrk="1" fontAlgn="auto" latinLnBrk="0" hangingPunct="1">
              <a:lnSpc>
                <a:spcPct val="100000"/>
              </a:lnSpc>
              <a:spcBef>
                <a:spcPts val="0"/>
              </a:spcBef>
              <a:spcAft>
                <a:spcPts val="0"/>
              </a:spcAft>
              <a:buClrTx/>
              <a:buSzTx/>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u="sng" dirty="0">
                <a:solidFill>
                  <a:srgbClr val="4F81BD"/>
                </a:solidFill>
                <a:latin typeface="Calibri"/>
              </a:rPr>
              <a:t>Tutoría</a:t>
            </a:r>
            <a:r>
              <a:rPr lang="es-ES" b="1" dirty="0">
                <a:solidFill>
                  <a:srgbClr val="4F81BD"/>
                </a:solidFill>
                <a:latin typeface="Calibri"/>
              </a:rPr>
              <a:t>: resto de asignaturas en acuerdo con el coordinador / profesor</a:t>
            </a: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p:txBody>
      </p:sp>
    </p:spTree>
    <p:extLst>
      <p:ext uri="{BB962C8B-B14F-4D97-AF65-F5344CB8AC3E}">
        <p14:creationId xmlns:p14="http://schemas.microsoft.com/office/powerpoint/2010/main" val="1799507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87C72C4-DD93-3B82-6CF6-F64A2877692F}"/>
              </a:ext>
            </a:extLst>
          </p:cNvPr>
          <p:cNvSpPr/>
          <p:nvPr/>
        </p:nvSpPr>
        <p:spPr>
          <a:xfrm>
            <a:off x="773934" y="260648"/>
            <a:ext cx="741657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 Aprobados en asignaturas de cuarto curso IOI 2025-26</a:t>
            </a:r>
          </a:p>
        </p:txBody>
      </p:sp>
      <p:pic>
        <p:nvPicPr>
          <p:cNvPr id="4" name="Imagen 3">
            <a:extLst>
              <a:ext uri="{FF2B5EF4-FFF2-40B4-BE49-F238E27FC236}">
                <a16:creationId xmlns:a16="http://schemas.microsoft.com/office/drawing/2014/main" id="{A6278638-2EB6-460B-6DD8-68AACB790FD5}"/>
              </a:ext>
            </a:extLst>
          </p:cNvPr>
          <p:cNvPicPr>
            <a:picLocks noChangeAspect="1"/>
          </p:cNvPicPr>
          <p:nvPr/>
        </p:nvPicPr>
        <p:blipFill>
          <a:blip r:embed="rId2"/>
          <a:stretch>
            <a:fillRect/>
          </a:stretch>
        </p:blipFill>
        <p:spPr>
          <a:xfrm>
            <a:off x="654980" y="1052736"/>
            <a:ext cx="7834039" cy="4261473"/>
          </a:xfrm>
          <a:prstGeom prst="rect">
            <a:avLst/>
          </a:prstGeom>
        </p:spPr>
      </p:pic>
    </p:spTree>
    <p:extLst>
      <p:ext uri="{BB962C8B-B14F-4D97-AF65-F5344CB8AC3E}">
        <p14:creationId xmlns:p14="http://schemas.microsoft.com/office/powerpoint/2010/main" val="124080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52536" y="79747"/>
            <a:ext cx="953987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CUD-AGM         Calendario 2026-27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   4</a:t>
            </a:r>
            <a:r>
              <a:rPr lang="es-ES" sz="2000" b="1" dirty="0">
                <a:solidFill>
                  <a:srgbClr val="C00000"/>
                </a:solidFill>
                <a:effectLst>
                  <a:outerShdw blurRad="38100" dist="38100" dir="2700000" algn="tl">
                    <a:srgbClr val="000000">
                      <a:alpha val="43137"/>
                    </a:srgbClr>
                  </a:outerShdw>
                </a:effectLst>
                <a:cs typeface="Times New Roman" pitchFamily="18" charset="0"/>
              </a:rPr>
              <a:t>º</a:t>
            </a: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 Curso  Grado en Estudios para la Defensa y Seguridad</a:t>
            </a:r>
          </a:p>
        </p:txBody>
      </p:sp>
      <p:pic>
        <p:nvPicPr>
          <p:cNvPr id="2" name="Imagen 1">
            <a:extLst>
              <a:ext uri="{FF2B5EF4-FFF2-40B4-BE49-F238E27FC236}">
                <a16:creationId xmlns:a16="http://schemas.microsoft.com/office/drawing/2014/main" id="{EA260A6E-A35D-B98B-0083-0EA2BAE4CB3A}"/>
              </a:ext>
            </a:extLst>
          </p:cNvPr>
          <p:cNvPicPr>
            <a:picLocks noChangeAspect="1"/>
          </p:cNvPicPr>
          <p:nvPr/>
        </p:nvPicPr>
        <p:blipFill>
          <a:blip r:embed="rId2"/>
          <a:stretch>
            <a:fillRect/>
          </a:stretch>
        </p:blipFill>
        <p:spPr>
          <a:xfrm>
            <a:off x="107504" y="1025797"/>
            <a:ext cx="8748464" cy="4806405"/>
          </a:xfrm>
          <a:prstGeom prst="rect">
            <a:avLst/>
          </a:prstGeom>
        </p:spPr>
      </p:pic>
    </p:spTree>
    <p:extLst>
      <p:ext uri="{BB962C8B-B14F-4D97-AF65-F5344CB8AC3E}">
        <p14:creationId xmlns:p14="http://schemas.microsoft.com/office/powerpoint/2010/main" val="2813887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2" indent="-342900">
              <a:spcAft>
                <a:spcPts val="600"/>
              </a:spcAft>
              <a:buFont typeface="Wingdings" panose="05000000000000000000" pitchFamily="2" charset="2"/>
              <a:buChar char="Ø"/>
            </a:pPr>
            <a:r>
              <a:rPr lang="es-ES" sz="2000" dirty="0"/>
              <a:t>Profesores</a:t>
            </a:r>
          </a:p>
          <a:p>
            <a:pPr marL="800100" lvl="2"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417861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a:t>Registro y </a:t>
            </a: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2052955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3001" y="2230286"/>
            <a:ext cx="9000999" cy="4627714"/>
          </a:xfrm>
          <a:prstGeom prst="rect">
            <a:avLst/>
          </a:prstGeom>
        </p:spPr>
      </p:pic>
      <p:sp>
        <p:nvSpPr>
          <p:cNvPr id="3" name="Elipse 2"/>
          <p:cNvSpPr/>
          <p:nvPr/>
        </p:nvSpPr>
        <p:spPr>
          <a:xfrm>
            <a:off x="827584" y="2204864"/>
            <a:ext cx="864096"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sp>
        <p:nvSpPr>
          <p:cNvPr id="6" name="Rectángulo redondeado 5"/>
          <p:cNvSpPr/>
          <p:nvPr/>
        </p:nvSpPr>
        <p:spPr>
          <a:xfrm>
            <a:off x="1187624" y="1052736"/>
            <a:ext cx="4392488" cy="86409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eaLnBrk="0" fontAlgn="base" hangingPunct="0">
              <a:defRPr/>
            </a:pPr>
            <a:r>
              <a:rPr lang="es-ES" sz="3200" b="1" dirty="0">
                <a:solidFill>
                  <a:schemeClr val="tx1"/>
                </a:solidFill>
              </a:rPr>
              <a:t>cud-agm.es</a:t>
            </a:r>
          </a:p>
        </p:txBody>
      </p:sp>
    </p:spTree>
    <p:extLst>
      <p:ext uri="{BB962C8B-B14F-4D97-AF65-F5344CB8AC3E}">
        <p14:creationId xmlns:p14="http://schemas.microsoft.com/office/powerpoint/2010/main" val="3479293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pic>
        <p:nvPicPr>
          <p:cNvPr id="8" name="Imagen 7"/>
          <p:cNvPicPr>
            <a:picLocks noChangeAspect="1"/>
          </p:cNvPicPr>
          <p:nvPr/>
        </p:nvPicPr>
        <p:blipFill>
          <a:blip r:embed="rId4"/>
          <a:stretch>
            <a:fillRect/>
          </a:stretch>
        </p:blipFill>
        <p:spPr>
          <a:xfrm>
            <a:off x="179512" y="1809794"/>
            <a:ext cx="1128639" cy="1885652"/>
          </a:xfrm>
          <a:prstGeom prst="rect">
            <a:avLst/>
          </a:prstGeom>
        </p:spPr>
      </p:pic>
      <p:pic>
        <p:nvPicPr>
          <p:cNvPr id="9" name="Imagen 8"/>
          <p:cNvPicPr>
            <a:picLocks noChangeAspect="1"/>
          </p:cNvPicPr>
          <p:nvPr/>
        </p:nvPicPr>
        <p:blipFill>
          <a:blip r:embed="rId5"/>
          <a:stretch>
            <a:fillRect/>
          </a:stretch>
        </p:blipFill>
        <p:spPr>
          <a:xfrm>
            <a:off x="1367152" y="1834700"/>
            <a:ext cx="1261195" cy="1952330"/>
          </a:xfrm>
          <a:prstGeom prst="rect">
            <a:avLst/>
          </a:prstGeom>
        </p:spPr>
      </p:pic>
      <p:sp>
        <p:nvSpPr>
          <p:cNvPr id="10" name="Rectángulo 9"/>
          <p:cNvSpPr/>
          <p:nvPr/>
        </p:nvSpPr>
        <p:spPr>
          <a:xfrm>
            <a:off x="1352495" y="1800809"/>
            <a:ext cx="1261195" cy="32619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p:cNvPicPr>
            <a:picLocks noChangeAspect="1"/>
          </p:cNvPicPr>
          <p:nvPr/>
        </p:nvPicPr>
        <p:blipFill>
          <a:blip r:embed="rId6"/>
          <a:stretch>
            <a:fillRect/>
          </a:stretch>
        </p:blipFill>
        <p:spPr>
          <a:xfrm>
            <a:off x="1385891" y="4077072"/>
            <a:ext cx="1261195" cy="1307906"/>
          </a:xfrm>
          <a:prstGeom prst="rect">
            <a:avLst/>
          </a:prstGeom>
        </p:spPr>
      </p:pic>
      <p:pic>
        <p:nvPicPr>
          <p:cNvPr id="12" name="Imagen 11"/>
          <p:cNvPicPr>
            <a:picLocks noChangeAspect="1"/>
          </p:cNvPicPr>
          <p:nvPr/>
        </p:nvPicPr>
        <p:blipFill>
          <a:blip r:embed="rId7"/>
          <a:stretch>
            <a:fillRect/>
          </a:stretch>
        </p:blipFill>
        <p:spPr>
          <a:xfrm>
            <a:off x="323528" y="5514176"/>
            <a:ext cx="3252161" cy="708439"/>
          </a:xfrm>
          <a:prstGeom prst="rect">
            <a:avLst/>
          </a:prstGeom>
        </p:spPr>
      </p:pic>
      <p:pic>
        <p:nvPicPr>
          <p:cNvPr id="13" name="Imagen 12"/>
          <p:cNvPicPr>
            <a:picLocks noChangeAspect="1"/>
          </p:cNvPicPr>
          <p:nvPr/>
        </p:nvPicPr>
        <p:blipFill>
          <a:blip r:embed="rId8"/>
          <a:stretch>
            <a:fillRect/>
          </a:stretch>
        </p:blipFill>
        <p:spPr>
          <a:xfrm>
            <a:off x="2711799" y="1809794"/>
            <a:ext cx="1250427" cy="1790735"/>
          </a:xfrm>
          <a:prstGeom prst="rect">
            <a:avLst/>
          </a:prstGeom>
        </p:spPr>
      </p:pic>
      <p:pic>
        <p:nvPicPr>
          <p:cNvPr id="14" name="Imagen 13"/>
          <p:cNvPicPr>
            <a:picLocks noChangeAspect="1"/>
          </p:cNvPicPr>
          <p:nvPr/>
        </p:nvPicPr>
        <p:blipFill>
          <a:blip r:embed="rId9"/>
          <a:stretch>
            <a:fillRect/>
          </a:stretch>
        </p:blipFill>
        <p:spPr>
          <a:xfrm>
            <a:off x="5221092" y="1848650"/>
            <a:ext cx="1286758" cy="624535"/>
          </a:xfrm>
          <a:prstGeom prst="rect">
            <a:avLst/>
          </a:prstGeom>
        </p:spPr>
      </p:pic>
      <p:pic>
        <p:nvPicPr>
          <p:cNvPr id="15" name="Imagen 14"/>
          <p:cNvPicPr>
            <a:picLocks noChangeAspect="1"/>
          </p:cNvPicPr>
          <p:nvPr/>
        </p:nvPicPr>
        <p:blipFill>
          <a:blip r:embed="rId10"/>
          <a:stretch>
            <a:fillRect/>
          </a:stretch>
        </p:blipFill>
        <p:spPr>
          <a:xfrm>
            <a:off x="5221092" y="2639075"/>
            <a:ext cx="1286758" cy="1608448"/>
          </a:xfrm>
          <a:prstGeom prst="rect">
            <a:avLst/>
          </a:prstGeom>
        </p:spPr>
      </p:pic>
    </p:spTree>
    <p:extLst>
      <p:ext uri="{BB962C8B-B14F-4D97-AF65-F5344CB8AC3E}">
        <p14:creationId xmlns:p14="http://schemas.microsoft.com/office/powerpoint/2010/main" val="3828909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726217" y="189963"/>
            <a:ext cx="5904656" cy="369332"/>
          </a:xfrm>
          <a:prstGeom prst="rect">
            <a:avLst/>
          </a:prstGeom>
        </p:spPr>
        <p:txBody>
          <a:bodyPr wrap="square">
            <a:spAutoFit/>
          </a:bodyPr>
          <a:lstStyle/>
          <a:p>
            <a:r>
              <a:rPr lang="es-ES" b="1" dirty="0">
                <a:solidFill>
                  <a:srgbClr val="C00000"/>
                </a:solidFill>
                <a:latin typeface="CIDFont+F2"/>
              </a:rPr>
              <a:t>COMUNICACIÓN SECRETARÍA CUD - ALUMNOS</a:t>
            </a:r>
          </a:p>
        </p:txBody>
      </p:sp>
      <p:sp>
        <p:nvSpPr>
          <p:cNvPr id="2" name="Rectángulo 1"/>
          <p:cNvSpPr/>
          <p:nvPr/>
        </p:nvSpPr>
        <p:spPr>
          <a:xfrm>
            <a:off x="879116" y="3372931"/>
            <a:ext cx="3669475" cy="648072"/>
          </a:xfrm>
          <a:prstGeom prst="rect">
            <a:avLst/>
          </a:prstGeom>
        </p:spPr>
        <p:txBody>
          <a:bodyPr wrap="square">
            <a:spAutoFit/>
          </a:bodyPr>
          <a:lstStyle/>
          <a:p>
            <a:pPr marL="1200150" lvl="2" indent="-285750">
              <a:buFont typeface="Wingdings" panose="05000000000000000000" pitchFamily="2" charset="2"/>
              <a:buChar char="Ø"/>
            </a:pPr>
            <a:r>
              <a:rPr lang="es-ES" b="1" dirty="0">
                <a:solidFill>
                  <a:schemeClr val="tx2">
                    <a:lumMod val="60000"/>
                    <a:lumOff val="40000"/>
                  </a:schemeClr>
                </a:solidFill>
              </a:rPr>
              <a:t>acacudez@unizar.es </a:t>
            </a:r>
          </a:p>
          <a:p>
            <a:pPr marL="1200150" lvl="2" indent="-285750">
              <a:buFont typeface="Wingdings" panose="05000000000000000000" pitchFamily="2" charset="2"/>
              <a:buChar char="Ø"/>
            </a:pPr>
            <a:r>
              <a:rPr lang="es-ES" b="1" dirty="0">
                <a:solidFill>
                  <a:schemeClr val="tx2">
                    <a:lumMod val="60000"/>
                    <a:lumOff val="40000"/>
                  </a:schemeClr>
                </a:solidFill>
              </a:rPr>
              <a:t>admcudez@unizar.es</a:t>
            </a:r>
          </a:p>
        </p:txBody>
      </p:sp>
      <p:sp>
        <p:nvSpPr>
          <p:cNvPr id="8" name="Rectángulo 7"/>
          <p:cNvSpPr/>
          <p:nvPr/>
        </p:nvSpPr>
        <p:spPr>
          <a:xfrm>
            <a:off x="881285" y="3862789"/>
            <a:ext cx="3240360" cy="646331"/>
          </a:xfrm>
          <a:prstGeom prst="rect">
            <a:avLst/>
          </a:prstGeom>
        </p:spPr>
        <p:txBody>
          <a:bodyPr wrap="square">
            <a:spAutoFit/>
          </a:bodyPr>
          <a:lstStyle/>
          <a:p>
            <a:pPr lvl="1"/>
            <a:endParaRPr lang="es-ES" b="1" dirty="0">
              <a:solidFill>
                <a:schemeClr val="tx2">
                  <a:lumMod val="60000"/>
                  <a:lumOff val="40000"/>
                </a:schemeClr>
              </a:solidFill>
            </a:endParaRPr>
          </a:p>
          <a:p>
            <a:pPr marL="1257300" lvl="2" indent="-342900">
              <a:buFont typeface="Wingdings" panose="05000000000000000000" pitchFamily="2" charset="2"/>
              <a:buChar char="Ø"/>
            </a:pPr>
            <a:r>
              <a:rPr lang="es-ES" b="1" dirty="0">
                <a:solidFill>
                  <a:schemeClr val="tx2">
                    <a:lumMod val="60000"/>
                    <a:lumOff val="40000"/>
                  </a:schemeClr>
                </a:solidFill>
              </a:rPr>
              <a:t>nip@unizar.es</a:t>
            </a:r>
          </a:p>
        </p:txBody>
      </p:sp>
      <p:pic>
        <p:nvPicPr>
          <p:cNvPr id="11" name="Imagen 10"/>
          <p:cNvPicPr>
            <a:picLocks noChangeAspect="1"/>
          </p:cNvPicPr>
          <p:nvPr/>
        </p:nvPicPr>
        <p:blipFill rotWithShape="1">
          <a:blip r:embed="rId3"/>
          <a:srcRect l="16736"/>
          <a:stretch/>
        </p:blipFill>
        <p:spPr>
          <a:xfrm>
            <a:off x="4594630" y="4509120"/>
            <a:ext cx="3981218" cy="2151642"/>
          </a:xfrm>
          <a:prstGeom prst="rect">
            <a:avLst/>
          </a:prstGeom>
        </p:spPr>
      </p:pic>
      <p:pic>
        <p:nvPicPr>
          <p:cNvPr id="13" name="Imagen 12"/>
          <p:cNvPicPr>
            <a:picLocks noChangeAspect="1"/>
          </p:cNvPicPr>
          <p:nvPr/>
        </p:nvPicPr>
        <p:blipFill>
          <a:blip r:embed="rId4"/>
          <a:stretch>
            <a:fillRect/>
          </a:stretch>
        </p:blipFill>
        <p:spPr>
          <a:xfrm>
            <a:off x="4572000" y="476672"/>
            <a:ext cx="4392488" cy="3956399"/>
          </a:xfrm>
          <a:prstGeom prst="rect">
            <a:avLst/>
          </a:prstGeom>
        </p:spPr>
      </p:pic>
      <p:sp>
        <p:nvSpPr>
          <p:cNvPr id="7" name="Rectángulo redondeado 6"/>
          <p:cNvSpPr/>
          <p:nvPr/>
        </p:nvSpPr>
        <p:spPr>
          <a:xfrm>
            <a:off x="419918" y="5157192"/>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PRESENCIALMENTE</a:t>
            </a:r>
          </a:p>
        </p:txBody>
      </p:sp>
      <p:pic>
        <p:nvPicPr>
          <p:cNvPr id="14" name="Imagen 13"/>
          <p:cNvPicPr>
            <a:picLocks noChangeAspect="1"/>
          </p:cNvPicPr>
          <p:nvPr/>
        </p:nvPicPr>
        <p:blipFill rotWithShape="1">
          <a:blip r:embed="rId5"/>
          <a:srcRect r="60256" b="83835"/>
          <a:stretch/>
        </p:blipFill>
        <p:spPr>
          <a:xfrm>
            <a:off x="261751" y="1028964"/>
            <a:ext cx="3348605" cy="756891"/>
          </a:xfrm>
          <a:prstGeom prst="rect">
            <a:avLst/>
          </a:prstGeom>
        </p:spPr>
      </p:pic>
      <p:sp>
        <p:nvSpPr>
          <p:cNvPr id="15" name="Flecha derecha 14"/>
          <p:cNvSpPr/>
          <p:nvPr/>
        </p:nvSpPr>
        <p:spPr>
          <a:xfrm>
            <a:off x="3705302" y="106067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p:cNvSpPr txBox="1"/>
          <p:nvPr/>
        </p:nvSpPr>
        <p:spPr>
          <a:xfrm>
            <a:off x="1546807" y="776372"/>
            <a:ext cx="787395" cy="461665"/>
          </a:xfrm>
          <a:prstGeom prst="rect">
            <a:avLst/>
          </a:prstGeom>
          <a:noFill/>
        </p:spPr>
        <p:txBody>
          <a:bodyPr wrap="none" rtlCol="0">
            <a:spAutoFit/>
          </a:bodyPr>
          <a:lstStyle/>
          <a:p>
            <a:r>
              <a:rPr lang="es-ES" sz="2400" b="1" dirty="0">
                <a:solidFill>
                  <a:srgbClr val="C00000"/>
                </a:solidFill>
              </a:rPr>
              <a:t>WEB</a:t>
            </a:r>
          </a:p>
        </p:txBody>
      </p:sp>
      <p:sp>
        <p:nvSpPr>
          <p:cNvPr id="17" name="Rectángulo redondeado 16"/>
          <p:cNvSpPr/>
          <p:nvPr/>
        </p:nvSpPr>
        <p:spPr>
          <a:xfrm>
            <a:off x="331791" y="2580736"/>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CORREO ELECTRÓNICO</a:t>
            </a:r>
          </a:p>
        </p:txBody>
      </p:sp>
      <p:sp>
        <p:nvSpPr>
          <p:cNvPr id="18" name="Flecha derecha 17"/>
          <p:cNvSpPr/>
          <p:nvPr/>
        </p:nvSpPr>
        <p:spPr>
          <a:xfrm>
            <a:off x="3623130" y="53038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redondeado 18"/>
          <p:cNvSpPr/>
          <p:nvPr/>
        </p:nvSpPr>
        <p:spPr>
          <a:xfrm>
            <a:off x="288848" y="842556"/>
            <a:ext cx="3131024" cy="9056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b="1" dirty="0">
              <a:solidFill>
                <a:srgbClr val="C00000"/>
              </a:solidFill>
            </a:endParaRPr>
          </a:p>
        </p:txBody>
      </p:sp>
      <p:sp>
        <p:nvSpPr>
          <p:cNvPr id="20" name="Flecha doblada hacia arriba 19"/>
          <p:cNvSpPr/>
          <p:nvPr/>
        </p:nvSpPr>
        <p:spPr>
          <a:xfrm rot="5400000">
            <a:off x="766397" y="3375096"/>
            <a:ext cx="754760" cy="79208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p:cNvSpPr/>
          <p:nvPr/>
        </p:nvSpPr>
        <p:spPr>
          <a:xfrm>
            <a:off x="2113152" y="1871126"/>
            <a:ext cx="2071914" cy="369332"/>
          </a:xfrm>
          <a:prstGeom prst="rect">
            <a:avLst/>
          </a:prstGeom>
        </p:spPr>
        <p:txBody>
          <a:bodyPr wrap="none">
            <a:spAutoFit/>
          </a:bodyPr>
          <a:lstStyle/>
          <a:p>
            <a:r>
              <a:rPr lang="es-ES" dirty="0"/>
              <a:t>https://cud-agm.es/</a:t>
            </a:r>
          </a:p>
        </p:txBody>
      </p:sp>
    </p:spTree>
    <p:extLst>
      <p:ext uri="{BB962C8B-B14F-4D97-AF65-F5344CB8AC3E}">
        <p14:creationId xmlns:p14="http://schemas.microsoft.com/office/powerpoint/2010/main" val="3641189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692696"/>
            <a:ext cx="8640960" cy="5078313"/>
          </a:xfrm>
          <a:prstGeom prst="rect">
            <a:avLst/>
          </a:prstGeom>
        </p:spPr>
        <p:txBody>
          <a:bodyPr wrap="square">
            <a:spAutoFit/>
          </a:bodyPr>
          <a:lstStyle/>
          <a:p>
            <a:pPr marL="1257300" lvl="2" indent="-342900">
              <a:buFont typeface="Arial" panose="020B0604020202020204" pitchFamily="34" charset="0"/>
              <a:buChar char="•"/>
              <a:tabLst>
                <a:tab pos="457200" algn="l"/>
              </a:tabLst>
            </a:pPr>
            <a:r>
              <a:rPr lang="es-ES" b="1" dirty="0">
                <a:solidFill>
                  <a:srgbClr val="800000"/>
                </a:solidFill>
              </a:rPr>
              <a:t>Solicitud de revisión de examen.</a:t>
            </a:r>
          </a:p>
          <a:p>
            <a:pPr marL="1257300" lvl="2" indent="-342900">
              <a:buFont typeface="Arial" panose="020B0604020202020204" pitchFamily="34" charset="0"/>
              <a:buChar char="•"/>
              <a:tabLst>
                <a:tab pos="457200" algn="l"/>
              </a:tabLst>
            </a:pPr>
            <a:r>
              <a:rPr lang="es-ES" b="1" dirty="0">
                <a:solidFill>
                  <a:srgbClr val="800000"/>
                </a:solidFill>
              </a:rPr>
              <a:t>Certificado de matrícula</a:t>
            </a:r>
          </a:p>
          <a:p>
            <a:pPr marL="1257300" lvl="2" indent="-342900">
              <a:buFont typeface="Arial" panose="020B0604020202020204" pitchFamily="34" charset="0"/>
              <a:buChar char="•"/>
              <a:tabLst>
                <a:tab pos="457200" algn="l"/>
              </a:tabLst>
            </a:pPr>
            <a:r>
              <a:rPr lang="es-ES" b="1" dirty="0">
                <a:solidFill>
                  <a:srgbClr val="800000"/>
                </a:solidFill>
              </a:rPr>
              <a:t>Certificado académico traslado de expediente</a:t>
            </a:r>
          </a:p>
          <a:p>
            <a:pPr marL="1257300" lvl="2" indent="-342900">
              <a:buFont typeface="Arial" panose="020B0604020202020204" pitchFamily="34" charset="0"/>
              <a:buChar char="•"/>
              <a:tabLst>
                <a:tab pos="457200" algn="l"/>
              </a:tabLst>
            </a:pPr>
            <a:r>
              <a:rPr lang="es-ES" b="1" dirty="0">
                <a:solidFill>
                  <a:srgbClr val="800000"/>
                </a:solidFill>
              </a:rPr>
              <a:t>Simultaneidad de estudios …..</a:t>
            </a:r>
          </a:p>
          <a:p>
            <a:pPr marL="342900" lvl="0" indent="-342900">
              <a:buFont typeface="Arial" panose="020B0604020202020204" pitchFamily="34" charset="0"/>
              <a:buChar char="•"/>
              <a:tabLst>
                <a:tab pos="457200" algn="l"/>
              </a:tabLst>
            </a:pPr>
            <a:endParaRPr lang="es-ES" dirty="0"/>
          </a:p>
          <a:p>
            <a:pPr lvl="0">
              <a:tabLst>
                <a:tab pos="457200" algn="l"/>
              </a:tabLst>
            </a:pPr>
            <a:r>
              <a:rPr lang="es-ES" dirty="0"/>
              <a:t>A través del registro electrónico de la Universidad de Zaragoza (UNIZAR): </a:t>
            </a:r>
          </a:p>
          <a:p>
            <a:pPr algn="ctr"/>
            <a:r>
              <a:rPr lang="es-ES" b="1" i="1" dirty="0">
                <a:solidFill>
                  <a:srgbClr val="000000"/>
                </a:solidFill>
                <a:hlinkClick r:id="rId2"/>
              </a:rPr>
              <a:t>https://regtel.unizar.es</a:t>
            </a:r>
            <a:endParaRPr lang="es-ES" dirty="0"/>
          </a:p>
          <a:p>
            <a:endParaRPr lang="es-ES" i="1" dirty="0"/>
          </a:p>
          <a:p>
            <a:pPr marL="742950" lvl="1" indent="-285750">
              <a:buFont typeface="Wingdings" panose="05000000000000000000" pitchFamily="2" charset="2"/>
              <a:buChar char="ü"/>
            </a:pPr>
            <a:r>
              <a:rPr lang="es-ES" i="1" dirty="0"/>
              <a:t>Necesario </a:t>
            </a:r>
          </a:p>
          <a:p>
            <a:pPr marL="1200150" lvl="2" indent="-285750">
              <a:buFont typeface="Wingdings" panose="05000000000000000000" pitchFamily="2" charset="2"/>
              <a:buChar char="q"/>
            </a:pPr>
            <a:r>
              <a:rPr lang="es-ES" i="1" dirty="0"/>
              <a:t>DNI, NIP y contraseña administrativa / Clave / Certificado digital</a:t>
            </a:r>
          </a:p>
          <a:p>
            <a:pPr marL="1200150" lvl="2" indent="-285750">
              <a:buFont typeface="Wingdings" panose="05000000000000000000" pitchFamily="2" charset="2"/>
              <a:buChar char="q"/>
            </a:pPr>
            <a:endParaRPr lang="es-ES" i="1" dirty="0"/>
          </a:p>
          <a:p>
            <a:pPr marL="742950" lvl="1" indent="-285750">
              <a:buFont typeface="Wingdings" panose="05000000000000000000" pitchFamily="2" charset="2"/>
              <a:buChar char="ü"/>
            </a:pPr>
            <a:r>
              <a:rPr lang="es-ES" i="1" dirty="0"/>
              <a:t>Tener escaneados los documentos a adjuntar (firmados electrónicamente, si el estudiante dispone de la firma electrónica / Si no se dispone de ella, se firmará manualmente y se escaneará).</a:t>
            </a:r>
            <a:endParaRPr lang="es-ES" dirty="0"/>
          </a:p>
          <a:p>
            <a:r>
              <a:rPr lang="es-ES" dirty="0"/>
              <a:t> </a:t>
            </a:r>
          </a:p>
          <a:p>
            <a:r>
              <a:rPr lang="es-ES" dirty="0">
                <a:solidFill>
                  <a:srgbClr val="161313"/>
                </a:solidFill>
              </a:rPr>
              <a:t>El centro universitario solicitará, en los casos que considere, la aportación de la documentación original, citando al estudiante para ello.</a:t>
            </a:r>
          </a:p>
          <a:p>
            <a:endParaRPr lang="es-ES" dirty="0"/>
          </a:p>
        </p:txBody>
      </p:sp>
      <p:sp>
        <p:nvSpPr>
          <p:cNvPr id="3" name="Rectángulo 2"/>
          <p:cNvSpPr/>
          <p:nvPr/>
        </p:nvSpPr>
        <p:spPr>
          <a:xfrm>
            <a:off x="179512" y="188640"/>
            <a:ext cx="2784865" cy="369332"/>
          </a:xfrm>
          <a:prstGeom prst="rect">
            <a:avLst/>
          </a:prstGeom>
        </p:spPr>
        <p:txBody>
          <a:bodyPr wrap="none">
            <a:spAutoFit/>
          </a:bodyPr>
          <a:lstStyle/>
          <a:p>
            <a:pPr lvl="0"/>
            <a:r>
              <a:rPr lang="es-ES" b="1" dirty="0">
                <a:solidFill>
                  <a:srgbClr val="800000"/>
                </a:solidFill>
              </a:rPr>
              <a:t>SOLICITUDES DE ALUMNOS</a:t>
            </a:r>
          </a:p>
        </p:txBody>
      </p:sp>
    </p:spTree>
    <p:extLst>
      <p:ext uri="{BB962C8B-B14F-4D97-AF65-F5344CB8AC3E}">
        <p14:creationId xmlns:p14="http://schemas.microsoft.com/office/powerpoint/2010/main" val="3611931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sp>
        <p:nvSpPr>
          <p:cNvPr id="10" name="Rectángulo 9"/>
          <p:cNvSpPr/>
          <p:nvPr/>
        </p:nvSpPr>
        <p:spPr>
          <a:xfrm>
            <a:off x="7151036" y="655081"/>
            <a:ext cx="1093371" cy="25363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4"/>
          <a:stretch>
            <a:fillRect/>
          </a:stretch>
        </p:blipFill>
        <p:spPr>
          <a:xfrm>
            <a:off x="1291206" y="1992540"/>
            <a:ext cx="6506204" cy="1327370"/>
          </a:xfrm>
          <a:prstGeom prst="rect">
            <a:avLst/>
          </a:prstGeom>
        </p:spPr>
      </p:pic>
      <p:pic>
        <p:nvPicPr>
          <p:cNvPr id="3" name="Imagen 2"/>
          <p:cNvPicPr>
            <a:picLocks noChangeAspect="1"/>
          </p:cNvPicPr>
          <p:nvPr/>
        </p:nvPicPr>
        <p:blipFill>
          <a:blip r:embed="rId5"/>
          <a:stretch>
            <a:fillRect/>
          </a:stretch>
        </p:blipFill>
        <p:spPr>
          <a:xfrm>
            <a:off x="1291206" y="3638078"/>
            <a:ext cx="6506204" cy="495154"/>
          </a:xfrm>
          <a:prstGeom prst="rect">
            <a:avLst/>
          </a:prstGeom>
        </p:spPr>
      </p:pic>
      <p:pic>
        <p:nvPicPr>
          <p:cNvPr id="16" name="Imagen 15"/>
          <p:cNvPicPr>
            <a:picLocks noChangeAspect="1"/>
          </p:cNvPicPr>
          <p:nvPr/>
        </p:nvPicPr>
        <p:blipFill>
          <a:blip r:embed="rId6"/>
          <a:stretch>
            <a:fillRect/>
          </a:stretch>
        </p:blipFill>
        <p:spPr>
          <a:xfrm>
            <a:off x="348871" y="4403730"/>
            <a:ext cx="8520553" cy="732283"/>
          </a:xfrm>
          <a:prstGeom prst="rect">
            <a:avLst/>
          </a:prstGeom>
        </p:spPr>
      </p:pic>
      <p:sp>
        <p:nvSpPr>
          <p:cNvPr id="17" name="Rectángulo 16"/>
          <p:cNvSpPr/>
          <p:nvPr/>
        </p:nvSpPr>
        <p:spPr>
          <a:xfrm>
            <a:off x="467544" y="4941168"/>
            <a:ext cx="2736304" cy="194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8682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p:cNvPicPr>
            <a:picLocks noChangeAspect="1"/>
          </p:cNvPicPr>
          <p:nvPr/>
        </p:nvPicPr>
        <p:blipFill rotWithShape="1">
          <a:blip r:embed="rId3"/>
          <a:srcRect t="14206" r="79132" b="70682"/>
          <a:stretch/>
        </p:blipFill>
        <p:spPr>
          <a:xfrm>
            <a:off x="205035" y="5183689"/>
            <a:ext cx="2672674" cy="1088705"/>
          </a:xfrm>
          <a:prstGeom prst="rect">
            <a:avLst/>
          </a:prstGeom>
        </p:spPr>
      </p:pic>
      <p:sp>
        <p:nvSpPr>
          <p:cNvPr id="28" name="Rectángulo redondeado 27"/>
          <p:cNvSpPr/>
          <p:nvPr/>
        </p:nvSpPr>
        <p:spPr>
          <a:xfrm>
            <a:off x="281523" y="4395592"/>
            <a:ext cx="2372863" cy="61861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chemeClr val="tx1"/>
                </a:solidFill>
              </a:rPr>
              <a:t>CVCDEF</a:t>
            </a:r>
          </a:p>
        </p:txBody>
      </p:sp>
      <p:sp>
        <p:nvSpPr>
          <p:cNvPr id="29" name="Flecha derecha 28"/>
          <p:cNvSpPr/>
          <p:nvPr/>
        </p:nvSpPr>
        <p:spPr>
          <a:xfrm>
            <a:off x="3032682" y="499236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3" name="Pergamino vertical 32"/>
          <p:cNvSpPr/>
          <p:nvPr/>
        </p:nvSpPr>
        <p:spPr>
          <a:xfrm>
            <a:off x="3915034" y="4395592"/>
            <a:ext cx="1763688" cy="1703013"/>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3878522" y="4761386"/>
            <a:ext cx="1800200" cy="1015663"/>
          </a:xfrm>
          <a:prstGeom prst="rect">
            <a:avLst/>
          </a:prstGeom>
        </p:spPr>
        <p:txBody>
          <a:bodyPr wrap="square">
            <a:spAutoFit/>
          </a:bodyPr>
          <a:lstStyle/>
          <a:p>
            <a:pPr algn="ctr"/>
            <a:r>
              <a:rPr lang="es-ES" sz="2000" b="1" dirty="0"/>
              <a:t>Programa</a:t>
            </a:r>
          </a:p>
          <a:p>
            <a:pPr algn="ctr"/>
            <a:r>
              <a:rPr lang="es-ES" sz="2000" b="1" dirty="0"/>
              <a:t>Semanal</a:t>
            </a:r>
          </a:p>
          <a:p>
            <a:pPr algn="ctr"/>
            <a:r>
              <a:rPr lang="es-ES" sz="2000" b="1" dirty="0"/>
              <a:t>definitivo</a:t>
            </a:r>
          </a:p>
        </p:txBody>
      </p:sp>
      <p:sp>
        <p:nvSpPr>
          <p:cNvPr id="34" name="Rectángulo 33"/>
          <p:cNvSpPr/>
          <p:nvPr/>
        </p:nvSpPr>
        <p:spPr>
          <a:xfrm>
            <a:off x="81143" y="134235"/>
            <a:ext cx="758087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Programación:</a:t>
            </a:r>
          </a:p>
        </p:txBody>
      </p:sp>
      <p:sp>
        <p:nvSpPr>
          <p:cNvPr id="14" name="Rectángulo redondeado 13"/>
          <p:cNvSpPr/>
          <p:nvPr/>
        </p:nvSpPr>
        <p:spPr>
          <a:xfrm>
            <a:off x="354940" y="790608"/>
            <a:ext cx="2372863" cy="61861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rgbClr val="C00000"/>
                </a:solidFill>
              </a:rPr>
              <a:t>WEB CUD</a:t>
            </a:r>
          </a:p>
        </p:txBody>
      </p:sp>
      <p:pic>
        <p:nvPicPr>
          <p:cNvPr id="5" name="Imagen 4"/>
          <p:cNvPicPr>
            <a:picLocks noChangeAspect="1"/>
          </p:cNvPicPr>
          <p:nvPr/>
        </p:nvPicPr>
        <p:blipFill rotWithShape="1">
          <a:blip r:embed="rId4"/>
          <a:srcRect l="20033" b="9522"/>
          <a:stretch/>
        </p:blipFill>
        <p:spPr>
          <a:xfrm>
            <a:off x="281523" y="2381475"/>
            <a:ext cx="3183516" cy="595726"/>
          </a:xfrm>
          <a:prstGeom prst="rect">
            <a:avLst/>
          </a:prstGeom>
        </p:spPr>
      </p:pic>
      <p:pic>
        <p:nvPicPr>
          <p:cNvPr id="9" name="Imagen 8"/>
          <p:cNvPicPr>
            <a:picLocks noChangeAspect="1"/>
          </p:cNvPicPr>
          <p:nvPr/>
        </p:nvPicPr>
        <p:blipFill rotWithShape="1">
          <a:blip r:embed="rId5"/>
          <a:srcRect b="21027"/>
          <a:stretch/>
        </p:blipFill>
        <p:spPr>
          <a:xfrm>
            <a:off x="354940" y="1651397"/>
            <a:ext cx="2158171" cy="481459"/>
          </a:xfrm>
          <a:prstGeom prst="rect">
            <a:avLst/>
          </a:prstGeom>
        </p:spPr>
      </p:pic>
      <p:grpSp>
        <p:nvGrpSpPr>
          <p:cNvPr id="12" name="Grupo 11"/>
          <p:cNvGrpSpPr/>
          <p:nvPr/>
        </p:nvGrpSpPr>
        <p:grpSpPr>
          <a:xfrm>
            <a:off x="3635896" y="177475"/>
            <a:ext cx="5400600" cy="3759833"/>
            <a:chOff x="3635896" y="177475"/>
            <a:chExt cx="5400600" cy="3759833"/>
          </a:xfrm>
        </p:grpSpPr>
        <p:sp>
          <p:nvSpPr>
            <p:cNvPr id="11" name="Rectángulo redondeado 10"/>
            <p:cNvSpPr/>
            <p:nvPr/>
          </p:nvSpPr>
          <p:spPr>
            <a:xfrm>
              <a:off x="3635896" y="177475"/>
              <a:ext cx="5400600" cy="37598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 name="Imagen 22"/>
            <p:cNvPicPr>
              <a:picLocks noChangeAspect="1"/>
            </p:cNvPicPr>
            <p:nvPr/>
          </p:nvPicPr>
          <p:blipFill rotWithShape="1">
            <a:blip r:embed="rId6"/>
            <a:srcRect l="16138" t="26901" r="58367" b="40200"/>
            <a:stretch/>
          </p:blipFill>
          <p:spPr>
            <a:xfrm>
              <a:off x="4060555" y="264036"/>
              <a:ext cx="4662506" cy="3384376"/>
            </a:xfrm>
            <a:prstGeom prst="rect">
              <a:avLst/>
            </a:prstGeom>
          </p:spPr>
        </p:pic>
        <p:sp>
          <p:nvSpPr>
            <p:cNvPr id="10" name="Rectángulo 9"/>
            <p:cNvSpPr/>
            <p:nvPr/>
          </p:nvSpPr>
          <p:spPr>
            <a:xfrm>
              <a:off x="6516216" y="3140968"/>
              <a:ext cx="1944216"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836345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11191" r="34952" b="7984"/>
          <a:stretch/>
        </p:blipFill>
        <p:spPr>
          <a:xfrm>
            <a:off x="683568" y="1486578"/>
            <a:ext cx="7586342" cy="5302282"/>
          </a:xfrm>
          <a:prstGeom prst="rect">
            <a:avLst/>
          </a:prstGeom>
        </p:spPr>
      </p:pic>
      <p:pic>
        <p:nvPicPr>
          <p:cNvPr id="3" name="Imagen 2"/>
          <p:cNvPicPr>
            <a:picLocks noChangeAspect="1"/>
          </p:cNvPicPr>
          <p:nvPr/>
        </p:nvPicPr>
        <p:blipFill rotWithShape="1">
          <a:blip r:embed="rId3"/>
          <a:srcRect l="22838" t="45933" r="35425" b="38667"/>
          <a:stretch/>
        </p:blipFill>
        <p:spPr>
          <a:xfrm>
            <a:off x="4572000" y="331726"/>
            <a:ext cx="4320480" cy="896704"/>
          </a:xfrm>
          <a:prstGeom prst="rect">
            <a:avLst/>
          </a:prstGeom>
        </p:spPr>
      </p:pic>
      <p:sp>
        <p:nvSpPr>
          <p:cNvPr id="5" name="CuadroTexto 4"/>
          <p:cNvSpPr txBox="1"/>
          <p:nvPr/>
        </p:nvSpPr>
        <p:spPr>
          <a:xfrm>
            <a:off x="2802774" y="456913"/>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6" name="Flecha derecha 5"/>
          <p:cNvSpPr/>
          <p:nvPr/>
        </p:nvSpPr>
        <p:spPr>
          <a:xfrm>
            <a:off x="2298718" y="6027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rotWithShape="1">
          <a:blip r:embed="rId4"/>
          <a:srcRect t="22533" b="33388"/>
          <a:stretch/>
        </p:blipFill>
        <p:spPr>
          <a:xfrm>
            <a:off x="-31127" y="69639"/>
            <a:ext cx="2231329" cy="1271130"/>
          </a:xfrm>
          <a:prstGeom prst="rect">
            <a:avLst/>
          </a:prstGeom>
        </p:spPr>
      </p:pic>
    </p:spTree>
    <p:extLst>
      <p:ext uri="{BB962C8B-B14F-4D97-AF65-F5344CB8AC3E}">
        <p14:creationId xmlns:p14="http://schemas.microsoft.com/office/powerpoint/2010/main" val="804599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22533" b="10046"/>
          <a:stretch/>
        </p:blipFill>
        <p:spPr>
          <a:xfrm>
            <a:off x="460124" y="1170816"/>
            <a:ext cx="2231329" cy="1944217"/>
          </a:xfrm>
          <a:prstGeom prst="rect">
            <a:avLst/>
          </a:prstGeom>
        </p:spPr>
      </p:pic>
      <p:sp>
        <p:nvSpPr>
          <p:cNvPr id="3" name="CuadroTexto 2"/>
          <p:cNvSpPr txBox="1"/>
          <p:nvPr/>
        </p:nvSpPr>
        <p:spPr>
          <a:xfrm>
            <a:off x="3203869" y="1721239"/>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4" name="Flecha derecha 3"/>
          <p:cNvSpPr/>
          <p:nvPr/>
        </p:nvSpPr>
        <p:spPr>
          <a:xfrm>
            <a:off x="2660326" y="1785542"/>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p:cNvSpPr/>
          <p:nvPr/>
        </p:nvSpPr>
        <p:spPr>
          <a:xfrm>
            <a:off x="216561" y="217122"/>
            <a:ext cx="4355439"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Información de las asignaturas y comunicación con profesores:</a:t>
            </a:r>
          </a:p>
        </p:txBody>
      </p:sp>
      <p:sp>
        <p:nvSpPr>
          <p:cNvPr id="6" name="Rectángulo 5"/>
          <p:cNvSpPr/>
          <p:nvPr/>
        </p:nvSpPr>
        <p:spPr>
          <a:xfrm>
            <a:off x="-49084" y="2920871"/>
            <a:ext cx="6371663" cy="707886"/>
          </a:xfrm>
          <a:prstGeom prst="rect">
            <a:avLst/>
          </a:prstGeom>
        </p:spPr>
        <p:txBody>
          <a:bodyPr wrap="square">
            <a:spAutoFit/>
          </a:bodyPr>
          <a:lstStyle/>
          <a:p>
            <a:pPr lvl="1"/>
            <a:endParaRPr lang="es-ES" sz="2000" dirty="0">
              <a:solidFill>
                <a:srgbClr val="000000"/>
              </a:solidFill>
            </a:endParaRPr>
          </a:p>
          <a:p>
            <a:pPr marL="800100" lvl="1" indent="-342900">
              <a:buFont typeface="Wingdings" panose="05000000000000000000" pitchFamily="2" charset="2"/>
              <a:buChar char="Ø"/>
            </a:pPr>
            <a:r>
              <a:rPr lang="es-ES" sz="2000" b="1" dirty="0">
                <a:solidFill>
                  <a:schemeClr val="tx2">
                    <a:lumMod val="60000"/>
                    <a:lumOff val="40000"/>
                  </a:schemeClr>
                </a:solidFill>
              </a:rPr>
              <a:t>Correo electrónico:   nip@unizar.es</a:t>
            </a:r>
          </a:p>
        </p:txBody>
      </p:sp>
      <p:pic>
        <p:nvPicPr>
          <p:cNvPr id="7" name="Imagen 6"/>
          <p:cNvPicPr>
            <a:picLocks noChangeAspect="1"/>
          </p:cNvPicPr>
          <p:nvPr/>
        </p:nvPicPr>
        <p:blipFill rotWithShape="1">
          <a:blip r:embed="rId3"/>
          <a:srcRect l="21518" t="16919" r="17638" b="26293"/>
          <a:stretch/>
        </p:blipFill>
        <p:spPr>
          <a:xfrm>
            <a:off x="4801904" y="980728"/>
            <a:ext cx="3188924" cy="2232248"/>
          </a:xfrm>
          <a:prstGeom prst="rect">
            <a:avLst/>
          </a:prstGeom>
        </p:spPr>
      </p:pic>
      <p:sp>
        <p:nvSpPr>
          <p:cNvPr id="8" name="Rectángulo 7"/>
          <p:cNvSpPr/>
          <p:nvPr/>
        </p:nvSpPr>
        <p:spPr>
          <a:xfrm>
            <a:off x="327006" y="4369088"/>
            <a:ext cx="287686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a:t>
            </a:r>
          </a:p>
        </p:txBody>
      </p:sp>
      <p:sp>
        <p:nvSpPr>
          <p:cNvPr id="9" name="Rectángulo redondeado 8"/>
          <p:cNvSpPr/>
          <p:nvPr/>
        </p:nvSpPr>
        <p:spPr>
          <a:xfrm>
            <a:off x="757900" y="4135047"/>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Profesor Orientador Académico</a:t>
            </a:r>
          </a:p>
        </p:txBody>
      </p:sp>
      <p:sp>
        <p:nvSpPr>
          <p:cNvPr id="10" name="Rectángulo redondeado 9"/>
          <p:cNvSpPr/>
          <p:nvPr/>
        </p:nvSpPr>
        <p:spPr>
          <a:xfrm>
            <a:off x="5595341" y="4085239"/>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Tutorías académicas</a:t>
            </a:r>
          </a:p>
        </p:txBody>
      </p:sp>
      <p:sp>
        <p:nvSpPr>
          <p:cNvPr id="12" name="Flecha abajo 11"/>
          <p:cNvSpPr/>
          <p:nvPr/>
        </p:nvSpPr>
        <p:spPr>
          <a:xfrm>
            <a:off x="6546554" y="3420677"/>
            <a:ext cx="504056" cy="574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23141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0686" y="245105"/>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683568" y="1052736"/>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1196752"/>
            <a:ext cx="3632133" cy="4464496"/>
          </a:xfrm>
          <a:prstGeom prst="rect">
            <a:avLst/>
          </a:prstGeom>
        </p:spPr>
      </p:pic>
    </p:spTree>
    <p:extLst>
      <p:ext uri="{BB962C8B-B14F-4D97-AF65-F5344CB8AC3E}">
        <p14:creationId xmlns:p14="http://schemas.microsoft.com/office/powerpoint/2010/main" val="3476425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3601" y="10237"/>
            <a:ext cx="8656871" cy="797591"/>
          </a:xfrm>
          <a:prstGeom prst="rect">
            <a:avLst/>
          </a:prstGeom>
        </p:spPr>
        <p:txBody>
          <a:bodyPr wrap="square">
            <a:spAutoFit/>
          </a:bodyPr>
          <a:lstStyle/>
          <a:p>
            <a:pPr lvl="0" algn="ctr">
              <a:lnSpc>
                <a:spcPct val="150000"/>
              </a:lnSpc>
            </a:pPr>
            <a:r>
              <a:rPr lang="es-ES" b="1" u="sng" dirty="0">
                <a:solidFill>
                  <a:srgbClr val="C00000"/>
                </a:solidFill>
                <a:latin typeface="CIDFont+F2"/>
              </a:rPr>
              <a:t>Órganos de representación de alumnos:</a:t>
            </a:r>
          </a:p>
          <a:p>
            <a:pPr lvl="0">
              <a:lnSpc>
                <a:spcPct val="150000"/>
              </a:lnSpc>
            </a:pPr>
            <a:r>
              <a:rPr lang="es-ES" sz="1400" b="1" u="sng" dirty="0">
                <a:latin typeface="CIDFont+F2"/>
              </a:rPr>
              <a:t>DI-0803-01 “Representantes de Alumnos: Órganos, Cargos y Responsabilidades”</a:t>
            </a:r>
          </a:p>
        </p:txBody>
      </p:sp>
      <p:pic>
        <p:nvPicPr>
          <p:cNvPr id="4" name="Imagen 3"/>
          <p:cNvPicPr>
            <a:picLocks noChangeAspect="1"/>
          </p:cNvPicPr>
          <p:nvPr/>
        </p:nvPicPr>
        <p:blipFill>
          <a:blip r:embed="rId2"/>
          <a:stretch>
            <a:fillRect/>
          </a:stretch>
        </p:blipFill>
        <p:spPr>
          <a:xfrm>
            <a:off x="827584" y="1340768"/>
            <a:ext cx="7488832" cy="5401133"/>
          </a:xfrm>
          <a:prstGeom prst="rect">
            <a:avLst/>
          </a:prstGeom>
        </p:spPr>
      </p:pic>
    </p:spTree>
    <p:extLst>
      <p:ext uri="{BB962C8B-B14F-4D97-AF65-F5344CB8AC3E}">
        <p14:creationId xmlns:p14="http://schemas.microsoft.com/office/powerpoint/2010/main" val="3986897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256609" y="2852936"/>
            <a:ext cx="7488832" cy="3693319"/>
          </a:xfrm>
          <a:prstGeom prst="rect">
            <a:avLst/>
          </a:prstGeom>
        </p:spPr>
        <p:txBody>
          <a:bodyPr wrap="square">
            <a:spAutoFit/>
          </a:bodyPr>
          <a:lstStyle/>
          <a:p>
            <a:r>
              <a:rPr lang="es-ES" b="1" dirty="0">
                <a:solidFill>
                  <a:srgbClr val="000000"/>
                </a:solidFill>
                <a:latin typeface="CIDFont+F2"/>
              </a:rPr>
              <a:t>Órganos unipersonales:</a:t>
            </a:r>
          </a:p>
          <a:p>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Director: 		   Francisco José Gómez Ramos</a:t>
            </a:r>
          </a:p>
          <a:p>
            <a:pPr lvl="1"/>
            <a:r>
              <a:rPr lang="es-ES" dirty="0">
                <a:solidFill>
                  <a:srgbClr val="000000"/>
                </a:solidFill>
                <a:latin typeface="CIDFont+F2"/>
              </a:rPr>
              <a:t>			   Doctor Ingeniero Armamento y Material</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Subdirectora: 	   Amaya Gil-</a:t>
            </a:r>
            <a:r>
              <a:rPr lang="es-ES" dirty="0" err="1">
                <a:solidFill>
                  <a:srgbClr val="000000"/>
                </a:solidFill>
                <a:latin typeface="CIDFont+F2"/>
              </a:rPr>
              <a:t>Albarova</a:t>
            </a:r>
            <a:endParaRPr lang="es-ES" dirty="0">
              <a:solidFill>
                <a:srgbClr val="000000"/>
              </a:solidFill>
              <a:latin typeface="CIDFont+F2"/>
            </a:endParaRPr>
          </a:p>
          <a:p>
            <a:pPr lvl="1"/>
            <a:r>
              <a:rPr lang="es-ES" dirty="0">
                <a:solidFill>
                  <a:srgbClr val="000000"/>
                </a:solidFill>
                <a:latin typeface="CIDFont+F2"/>
              </a:rPr>
              <a:t>			   Doctora en Sociología</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Profesor Secretario:  	   José Ignacio García del Olmo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CGET</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Gerente: 		   Luis Sorbed Valero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CINT ET</a:t>
            </a:r>
            <a:endParaRPr lang="es-ES" dirty="0">
              <a:latin typeface="CIDFont+F2"/>
            </a:endParaRPr>
          </a:p>
        </p:txBody>
      </p:sp>
      <p:pic>
        <p:nvPicPr>
          <p:cNvPr id="22" name="Imagen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852" y="116632"/>
            <a:ext cx="5184576" cy="2937926"/>
          </a:xfrm>
          <a:prstGeom prst="rect">
            <a:avLst/>
          </a:prstGeom>
        </p:spPr>
      </p:pic>
      <p:pic>
        <p:nvPicPr>
          <p:cNvPr id="4" name="Imagen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16632"/>
            <a:ext cx="2808312" cy="648072"/>
          </a:xfrm>
          <a:prstGeom prst="rect">
            <a:avLst/>
          </a:prstGeom>
          <a:noFill/>
        </p:spPr>
      </p:pic>
    </p:spTree>
    <p:extLst>
      <p:ext uri="{BB962C8B-B14F-4D97-AF65-F5344CB8AC3E}">
        <p14:creationId xmlns:p14="http://schemas.microsoft.com/office/powerpoint/2010/main" val="15903544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A91D15F5-F5D3-ABC5-3202-99E7D9E390D7}"/>
              </a:ext>
            </a:extLst>
          </p:cNvPr>
          <p:cNvGraphicFramePr>
            <a:graphicFrameLocks noGrp="1"/>
          </p:cNvGraphicFramePr>
          <p:nvPr>
            <p:extLst>
              <p:ext uri="{D42A27DB-BD31-4B8C-83A1-F6EECF244321}">
                <p14:modId xmlns:p14="http://schemas.microsoft.com/office/powerpoint/2010/main" val="661585436"/>
              </p:ext>
            </p:extLst>
          </p:nvPr>
        </p:nvGraphicFramePr>
        <p:xfrm>
          <a:off x="1259632" y="1250973"/>
          <a:ext cx="6480719" cy="504056"/>
        </p:xfrm>
        <a:graphic>
          <a:graphicData uri="http://schemas.openxmlformats.org/drawingml/2006/table">
            <a:tbl>
              <a:tblPr/>
              <a:tblGrid>
                <a:gridCol w="568604">
                  <a:extLst>
                    <a:ext uri="{9D8B030D-6E8A-4147-A177-3AD203B41FA5}">
                      <a16:colId xmlns:a16="http://schemas.microsoft.com/office/drawing/2014/main" val="189885551"/>
                    </a:ext>
                  </a:extLst>
                </a:gridCol>
                <a:gridCol w="637111">
                  <a:extLst>
                    <a:ext uri="{9D8B030D-6E8A-4147-A177-3AD203B41FA5}">
                      <a16:colId xmlns:a16="http://schemas.microsoft.com/office/drawing/2014/main" val="1135290227"/>
                    </a:ext>
                  </a:extLst>
                </a:gridCol>
                <a:gridCol w="911137">
                  <a:extLst>
                    <a:ext uri="{9D8B030D-6E8A-4147-A177-3AD203B41FA5}">
                      <a16:colId xmlns:a16="http://schemas.microsoft.com/office/drawing/2014/main" val="207030139"/>
                    </a:ext>
                  </a:extLst>
                </a:gridCol>
                <a:gridCol w="2459385">
                  <a:extLst>
                    <a:ext uri="{9D8B030D-6E8A-4147-A177-3AD203B41FA5}">
                      <a16:colId xmlns:a16="http://schemas.microsoft.com/office/drawing/2014/main" val="1992487235"/>
                    </a:ext>
                  </a:extLst>
                </a:gridCol>
                <a:gridCol w="767273">
                  <a:extLst>
                    <a:ext uri="{9D8B030D-6E8A-4147-A177-3AD203B41FA5}">
                      <a16:colId xmlns:a16="http://schemas.microsoft.com/office/drawing/2014/main" val="3675687698"/>
                    </a:ext>
                  </a:extLst>
                </a:gridCol>
                <a:gridCol w="1137209">
                  <a:extLst>
                    <a:ext uri="{9D8B030D-6E8A-4147-A177-3AD203B41FA5}">
                      <a16:colId xmlns:a16="http://schemas.microsoft.com/office/drawing/2014/main" val="2040653088"/>
                    </a:ext>
                  </a:extLst>
                </a:gridCol>
              </a:tblGrid>
              <a:tr h="295233">
                <a:tc gridSpan="6">
                  <a:txBody>
                    <a:bodyPr/>
                    <a:lstStyle/>
                    <a:p>
                      <a:pPr algn="ctr" fontAlgn="ctr"/>
                      <a:r>
                        <a:rPr lang="es-ES" sz="1000" b="1" i="0" u="none" strike="noStrike" dirty="0">
                          <a:solidFill>
                            <a:srgbClr val="000000"/>
                          </a:solidFill>
                          <a:effectLst/>
                          <a:latin typeface="Times New Roman" panose="02020603050405020304" pitchFamily="18" charset="0"/>
                        </a:rPr>
                        <a:t>DELEGADOS Y SUBDELEGADOS DE ALUMNOS CUD CURSO 2025-26</a:t>
                      </a:r>
                    </a:p>
                  </a:txBody>
                  <a:tcPr marL="8331" marR="8331" marT="8331" marB="0" anchor="ctr">
                    <a:lnL>
                      <a:noFill/>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662434395"/>
                  </a:ext>
                </a:extLst>
              </a:tr>
              <a:tr h="208823">
                <a:tc>
                  <a:txBody>
                    <a:bodyPr/>
                    <a:lstStyle/>
                    <a:p>
                      <a:pPr algn="ctr" fontAlgn="ctr"/>
                      <a:r>
                        <a:rPr lang="es-ES" sz="1000" b="1" i="0" u="none" strike="noStrike">
                          <a:solidFill>
                            <a:srgbClr val="000000"/>
                          </a:solidFill>
                          <a:effectLst/>
                          <a:latin typeface="Times New Roman" panose="02020603050405020304" pitchFamily="18" charset="0"/>
                        </a:rPr>
                        <a:t>Sc</a:t>
                      </a:r>
                    </a:p>
                  </a:txBody>
                  <a:tcPr marL="8331" marR="8331" marT="83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Cuerpo</a:t>
                      </a:r>
                    </a:p>
                  </a:txBody>
                  <a:tcPr marL="8331" marR="8331" marT="833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CARGO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APELLIDOS Y NOMBRE  </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Teléfono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dirty="0">
                          <a:solidFill>
                            <a:srgbClr val="000000"/>
                          </a:solidFill>
                          <a:effectLst/>
                          <a:latin typeface="Times New Roman" panose="02020603050405020304" pitchFamily="18" charset="0"/>
                        </a:rPr>
                        <a:t>Mail UNIZAR</a:t>
                      </a:r>
                    </a:p>
                  </a:txBody>
                  <a:tcPr marL="8331" marR="8331" marT="833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2735922642"/>
                  </a:ext>
                </a:extLst>
              </a:tr>
            </a:tbl>
          </a:graphicData>
        </a:graphic>
      </p:graphicFrame>
      <p:sp>
        <p:nvSpPr>
          <p:cNvPr id="3" name="Rectángulo 2">
            <a:extLst>
              <a:ext uri="{FF2B5EF4-FFF2-40B4-BE49-F238E27FC236}">
                <a16:creationId xmlns:a16="http://schemas.microsoft.com/office/drawing/2014/main" id="{5FC9D799-D179-CE39-0A48-2BA914CA76F4}"/>
              </a:ext>
            </a:extLst>
          </p:cNvPr>
          <p:cNvSpPr/>
          <p:nvPr/>
        </p:nvSpPr>
        <p:spPr>
          <a:xfrm>
            <a:off x="163601" y="10237"/>
            <a:ext cx="8800887" cy="1213089"/>
          </a:xfrm>
          <a:prstGeom prst="rect">
            <a:avLst/>
          </a:prstGeom>
        </p:spPr>
        <p:txBody>
          <a:bodyPr wrap="square">
            <a:spAutoFit/>
          </a:bodyPr>
          <a:lstStyle/>
          <a:p>
            <a:pPr marL="285750" lvl="0" indent="-285750">
              <a:lnSpc>
                <a:spcPct val="150000"/>
              </a:lnSpc>
              <a:buFont typeface="Arial" panose="020B0604020202020204" pitchFamily="34" charset="0"/>
              <a:buChar char="•"/>
            </a:pPr>
            <a:r>
              <a:rPr lang="es-ES" b="1" u="sng" dirty="0">
                <a:solidFill>
                  <a:srgbClr val="C00000"/>
                </a:solidFill>
                <a:latin typeface="CIDFont+F2"/>
              </a:rPr>
              <a:t>Elección de alumnos para los órganos de representación:</a:t>
            </a:r>
          </a:p>
          <a:p>
            <a:pPr marL="742950" lvl="1" indent="-285750">
              <a:lnSpc>
                <a:spcPct val="150000"/>
              </a:lnSpc>
              <a:buFont typeface="Wingdings" panose="05000000000000000000" pitchFamily="2" charset="2"/>
              <a:buChar char="Ø"/>
            </a:pPr>
            <a:r>
              <a:rPr lang="es-ES" b="1" dirty="0">
                <a:solidFill>
                  <a:srgbClr val="C00000"/>
                </a:solidFill>
                <a:latin typeface="CIDFont+F2"/>
              </a:rPr>
              <a:t>	</a:t>
            </a:r>
            <a:r>
              <a:rPr lang="es-ES" b="1" dirty="0">
                <a:latin typeface="CIDFont+F2"/>
              </a:rPr>
              <a:t>Elección de Delegados y Subdelegados de sección de clase.</a:t>
            </a:r>
          </a:p>
          <a:p>
            <a:pPr lvl="0" algn="ctr">
              <a:lnSpc>
                <a:spcPct val="150000"/>
              </a:lnSpc>
            </a:pPr>
            <a:r>
              <a:rPr lang="es-ES" sz="1400" b="1" dirty="0">
                <a:latin typeface="CIDFont+F2"/>
              </a:rPr>
              <a:t>NLT 14SEP26 elegidos y comunicados los Delegados y Subdelegados de sección de clase</a:t>
            </a:r>
          </a:p>
        </p:txBody>
      </p:sp>
      <p:sp>
        <p:nvSpPr>
          <p:cNvPr id="5" name="CuadroTexto 4">
            <a:extLst>
              <a:ext uri="{FF2B5EF4-FFF2-40B4-BE49-F238E27FC236}">
                <a16:creationId xmlns:a16="http://schemas.microsoft.com/office/drawing/2014/main" id="{BC1A16B0-A6A3-D0E7-7C83-4FF08893C3E6}"/>
              </a:ext>
            </a:extLst>
          </p:cNvPr>
          <p:cNvSpPr txBox="1"/>
          <p:nvPr/>
        </p:nvSpPr>
        <p:spPr>
          <a:xfrm>
            <a:off x="99548" y="2348880"/>
            <a:ext cx="8800886" cy="79759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Delegados y Subdelegados de curso.</a:t>
            </a:r>
          </a:p>
          <a:p>
            <a:pPr lvl="2">
              <a:lnSpc>
                <a:spcPct val="150000"/>
              </a:lnSpc>
            </a:pPr>
            <a:r>
              <a:rPr lang="es-ES" sz="1400" b="1" dirty="0">
                <a:latin typeface="CIDFont+F2"/>
              </a:rPr>
              <a:t>NLT 18SEP26 elegidos y comunicados el Delegado y Subdelegado de 1er curso.</a:t>
            </a:r>
          </a:p>
        </p:txBody>
      </p:sp>
      <p:sp>
        <p:nvSpPr>
          <p:cNvPr id="6" name="CuadroTexto 5">
            <a:extLst>
              <a:ext uri="{FF2B5EF4-FFF2-40B4-BE49-F238E27FC236}">
                <a16:creationId xmlns:a16="http://schemas.microsoft.com/office/drawing/2014/main" id="{B9D7CB3D-2B92-B600-BF5B-6C27DB9F4F4E}"/>
              </a:ext>
            </a:extLst>
          </p:cNvPr>
          <p:cNvSpPr txBox="1"/>
          <p:nvPr/>
        </p:nvSpPr>
        <p:spPr>
          <a:xfrm>
            <a:off x="99548" y="3727103"/>
            <a:ext cx="8800886" cy="144392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 y Subdelegado de Estudiantes.</a:t>
            </a:r>
          </a:p>
          <a:p>
            <a:pPr lvl="2">
              <a:lnSpc>
                <a:spcPct val="150000"/>
              </a:lnSpc>
            </a:pPr>
            <a:r>
              <a:rPr lang="es-ES" sz="1400" b="1" dirty="0">
                <a:latin typeface="CIDFont+F2"/>
              </a:rPr>
              <a:t>Reunión plenaria de Delegados y Subdelegados de sección de clase y de cursos para la elección de Delegado y Subdelegado de Estudiantes y resto de representantes en las distintas Comisiones y Juntas.</a:t>
            </a:r>
          </a:p>
          <a:p>
            <a:pPr lvl="2">
              <a:lnSpc>
                <a:spcPct val="150000"/>
              </a:lnSpc>
            </a:pPr>
            <a:r>
              <a:rPr lang="es-ES" sz="1400" b="1" dirty="0">
                <a:latin typeface="CIDFont+F2"/>
              </a:rPr>
              <a:t>Fecha TBD (última semana de septiembre o primera de octubre).</a:t>
            </a:r>
          </a:p>
        </p:txBody>
      </p:sp>
    </p:spTree>
    <p:extLst>
      <p:ext uri="{BB962C8B-B14F-4D97-AF65-F5344CB8AC3E}">
        <p14:creationId xmlns:p14="http://schemas.microsoft.com/office/powerpoint/2010/main" val="704052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3528" y="188640"/>
            <a:ext cx="7200800" cy="2246769"/>
          </a:xfrm>
          <a:prstGeom prst="rect">
            <a:avLst/>
          </a:prstGeom>
        </p:spPr>
        <p:txBody>
          <a:bodyPr wrap="square">
            <a:spAutoFit/>
          </a:bodyPr>
          <a:lstStyle/>
          <a:p>
            <a:pPr marL="342900" indent="-342900">
              <a:spcAft>
                <a:spcPts val="600"/>
              </a:spcAft>
              <a:buFont typeface="Wingdings" panose="05000000000000000000" pitchFamily="2" charset="2"/>
              <a:buChar char="Ø"/>
            </a:pPr>
            <a:r>
              <a:rPr lang="es-ES" sz="2400" b="1" dirty="0">
                <a:solidFill>
                  <a:srgbClr val="FF0000"/>
                </a:solidFill>
              </a:rPr>
              <a:t>Trámites a realizar:</a:t>
            </a:r>
          </a:p>
          <a:p>
            <a:pPr marL="1371600" lvl="2" indent="-457200">
              <a:spcAft>
                <a:spcPts val="600"/>
              </a:spcAft>
              <a:buFont typeface="+mj-lt"/>
              <a:buAutoNum type="arabicPeriod"/>
            </a:pPr>
            <a:r>
              <a:rPr lang="es-ES" sz="2400" dirty="0" err="1"/>
              <a:t>Automatrícula</a:t>
            </a:r>
            <a:r>
              <a:rPr lang="es-ES" sz="2400" dirty="0"/>
              <a:t>.</a:t>
            </a:r>
          </a:p>
          <a:p>
            <a:pPr marL="1371600" lvl="2" indent="-457200">
              <a:spcAft>
                <a:spcPts val="600"/>
              </a:spcAft>
              <a:buFont typeface="+mj-lt"/>
              <a:buAutoNum type="arabicPeriod"/>
            </a:pPr>
            <a:r>
              <a:rPr lang="es-ES" sz="2400" dirty="0"/>
              <a:t>Traslado de expediente.</a:t>
            </a:r>
          </a:p>
          <a:p>
            <a:pPr marL="1371600" lvl="2" indent="-457200">
              <a:spcAft>
                <a:spcPts val="600"/>
              </a:spcAft>
              <a:buFont typeface="+mj-lt"/>
              <a:buAutoNum type="arabicPeriod"/>
            </a:pPr>
            <a:r>
              <a:rPr lang="es-ES" sz="2400" dirty="0"/>
              <a:t>Formalización de la matrícula</a:t>
            </a:r>
          </a:p>
          <a:p>
            <a:pPr marL="1371600" lvl="2" indent="-457200">
              <a:spcAft>
                <a:spcPts val="600"/>
              </a:spcAft>
              <a:buFont typeface="+mj-lt"/>
              <a:buAutoNum type="arabicPeriod"/>
            </a:pPr>
            <a:r>
              <a:rPr lang="es-ES" sz="2400" dirty="0"/>
              <a:t>Reconocimiento de créditos.</a:t>
            </a:r>
          </a:p>
        </p:txBody>
      </p:sp>
      <p:pic>
        <p:nvPicPr>
          <p:cNvPr id="4" name="Imagen 3"/>
          <p:cNvPicPr>
            <a:picLocks noChangeAspect="1"/>
          </p:cNvPicPr>
          <p:nvPr/>
        </p:nvPicPr>
        <p:blipFill rotWithShape="1">
          <a:blip r:embed="rId2"/>
          <a:srcRect t="12546" r="8255" b="9388"/>
          <a:stretch/>
        </p:blipFill>
        <p:spPr>
          <a:xfrm>
            <a:off x="683568" y="2893446"/>
            <a:ext cx="7524836" cy="3601631"/>
          </a:xfrm>
          <a:prstGeom prst="rect">
            <a:avLst/>
          </a:prstGeom>
        </p:spPr>
      </p:pic>
    </p:spTree>
    <p:extLst>
      <p:ext uri="{BB962C8B-B14F-4D97-AF65-F5344CB8AC3E}">
        <p14:creationId xmlns:p14="http://schemas.microsoft.com/office/powerpoint/2010/main" val="748906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27584" y="3471089"/>
            <a:ext cx="8208912" cy="2862322"/>
          </a:xfrm>
          <a:prstGeom prst="rect">
            <a:avLst/>
          </a:prstGeom>
        </p:spPr>
        <p:txBody>
          <a:bodyPr wrap="square">
            <a:spAutoFit/>
          </a:bodyPr>
          <a:lstStyle/>
          <a:p>
            <a:endParaRPr lang="es-ES" dirty="0">
              <a:solidFill>
                <a:srgbClr val="FF0000"/>
              </a:solidFill>
              <a:latin typeface="CIDFont+F2"/>
            </a:endParaRPr>
          </a:p>
          <a:p>
            <a:pPr marL="285750" indent="-285750">
              <a:buFont typeface="Wingdings" panose="05000000000000000000" pitchFamily="2" charset="2"/>
              <a:buChar char="q"/>
            </a:pPr>
            <a:r>
              <a:rPr lang="es-ES" dirty="0">
                <a:solidFill>
                  <a:srgbClr val="FF0000"/>
                </a:solidFill>
                <a:latin typeface="CIDFont+F2"/>
              </a:rPr>
              <a:t>Códigos de las Asignaturas</a:t>
            </a:r>
            <a:r>
              <a:rPr lang="es-ES" dirty="0">
                <a:solidFill>
                  <a:srgbClr val="000000"/>
                </a:solidFill>
                <a:latin typeface="CIDFont+F3"/>
              </a:rPr>
              <a:t>. </a:t>
            </a:r>
          </a:p>
          <a:p>
            <a:endParaRPr lang="es-ES" dirty="0">
              <a:solidFill>
                <a:srgbClr val="000000"/>
              </a:solidFill>
              <a:latin typeface="CIDFont+F3"/>
            </a:endParaRPr>
          </a:p>
          <a:p>
            <a:pPr lvl="1"/>
            <a:r>
              <a:rPr lang="es-ES" dirty="0">
                <a:solidFill>
                  <a:srgbClr val="000000"/>
                </a:solidFill>
                <a:latin typeface="CIDFont+F3"/>
                <a:hlinkClick r:id="rId2"/>
              </a:rPr>
              <a:t>https://cud-agm.es/alumnos/secretaria-academica/matricula</a:t>
            </a:r>
            <a:endParaRPr lang="es-ES" dirty="0">
              <a:solidFill>
                <a:srgbClr val="000000"/>
              </a:solidFill>
              <a:latin typeface="CIDFont+F3"/>
            </a:endParaRPr>
          </a:p>
          <a:p>
            <a:endParaRPr lang="es-ES" dirty="0">
              <a:solidFill>
                <a:srgbClr val="000000"/>
              </a:solidFill>
              <a:latin typeface="CIDFont+F3"/>
            </a:endParaRPr>
          </a:p>
          <a:p>
            <a:pPr marL="285750" indent="-285750">
              <a:buFont typeface="Wingdings" panose="05000000000000000000" pitchFamily="2" charset="2"/>
              <a:buChar char="q"/>
            </a:pPr>
            <a:r>
              <a:rPr lang="es-ES" dirty="0">
                <a:solidFill>
                  <a:srgbClr val="FF0000"/>
                </a:solidFill>
                <a:latin typeface="CIDFont+F3"/>
              </a:rPr>
              <a:t>Grupo de clase: </a:t>
            </a:r>
            <a:r>
              <a:rPr lang="es-ES" dirty="0">
                <a:solidFill>
                  <a:srgbClr val="000000"/>
                </a:solidFill>
                <a:latin typeface="CIDFont+F3"/>
              </a:rPr>
              <a:t>E</a:t>
            </a:r>
            <a:r>
              <a:rPr lang="es-ES" dirty="0">
                <a:latin typeface="CIDFont+F2"/>
              </a:rPr>
              <a:t>l código de grupo en el que debe matricularse</a:t>
            </a:r>
            <a:r>
              <a:rPr lang="es-ES" dirty="0">
                <a:latin typeface="CIDFont+F3"/>
              </a:rPr>
              <a:t> coincide con la sección en la </a:t>
            </a:r>
            <a:r>
              <a:rPr lang="es-ES" dirty="0">
                <a:solidFill>
                  <a:srgbClr val="000000"/>
                </a:solidFill>
                <a:latin typeface="CIDFont+F3"/>
              </a:rPr>
              <a:t>que se está encuadrado:</a:t>
            </a:r>
          </a:p>
          <a:p>
            <a:pPr marL="285750" indent="-285750">
              <a:buFont typeface="Wingdings" panose="05000000000000000000" pitchFamily="2" charset="2"/>
              <a:buChar char="Ø"/>
            </a:pPr>
            <a:endParaRPr lang="es-ES" dirty="0">
              <a:solidFill>
                <a:srgbClr val="000000"/>
              </a:solidFill>
              <a:latin typeface="CIDFont+F3"/>
            </a:endParaRPr>
          </a:p>
          <a:p>
            <a:pPr marL="1200150" lvl="2" indent="-285750">
              <a:buFont typeface="Courier New" panose="02070309020205020404" pitchFamily="49" charset="0"/>
              <a:buChar char="o"/>
            </a:pPr>
            <a:r>
              <a:rPr lang="es-ES" dirty="0">
                <a:solidFill>
                  <a:srgbClr val="000000"/>
                </a:solidFill>
                <a:latin typeface="CIDFont+F3"/>
              </a:rPr>
              <a:t>411, 412, 413, 414, 415.</a:t>
            </a:r>
          </a:p>
          <a:p>
            <a:pPr marL="1200150" lvl="2" indent="-285750">
              <a:buFont typeface="Courier New" panose="02070309020205020404" pitchFamily="49" charset="0"/>
              <a:buChar char="o"/>
            </a:pPr>
            <a:r>
              <a:rPr lang="es-ES" dirty="0">
                <a:solidFill>
                  <a:srgbClr val="000000"/>
                </a:solidFill>
                <a:latin typeface="CIDFont+F3"/>
              </a:rPr>
              <a:t>421, 422, 423, 424.</a:t>
            </a:r>
          </a:p>
        </p:txBody>
      </p:sp>
      <p:sp>
        <p:nvSpPr>
          <p:cNvPr id="4" name="Rectángulo 3"/>
          <p:cNvSpPr/>
          <p:nvPr/>
        </p:nvSpPr>
        <p:spPr>
          <a:xfrm>
            <a:off x="377300" y="404664"/>
            <a:ext cx="3314369" cy="369332"/>
          </a:xfrm>
          <a:prstGeom prst="rect">
            <a:avLst/>
          </a:prstGeom>
        </p:spPr>
        <p:txBody>
          <a:bodyPr wrap="none">
            <a:spAutoFit/>
          </a:bodyPr>
          <a:lstStyle/>
          <a:p>
            <a:pPr>
              <a:spcAft>
                <a:spcPts val="600"/>
              </a:spcAft>
            </a:pPr>
            <a:r>
              <a:rPr lang="es-ES" b="1" dirty="0">
                <a:solidFill>
                  <a:srgbClr val="FF0000"/>
                </a:solidFill>
                <a:latin typeface="CIDFont+F2"/>
              </a:rPr>
              <a:t>2.-  AUTOMATRÍCULA EN GRADO</a:t>
            </a:r>
          </a:p>
        </p:txBody>
      </p:sp>
      <p:sp>
        <p:nvSpPr>
          <p:cNvPr id="7" name="Rectángulo 6"/>
          <p:cNvSpPr/>
          <p:nvPr/>
        </p:nvSpPr>
        <p:spPr>
          <a:xfrm>
            <a:off x="377300" y="1054842"/>
            <a:ext cx="8659196" cy="2339102"/>
          </a:xfrm>
          <a:prstGeom prst="rect">
            <a:avLst/>
          </a:prstGeom>
        </p:spPr>
        <p:txBody>
          <a:bodyPr wrap="square">
            <a:spAutoFit/>
          </a:bodyPr>
          <a:lstStyle/>
          <a:p>
            <a:pPr marL="285750" lvl="0" indent="-285750">
              <a:spcAft>
                <a:spcPts val="600"/>
              </a:spcAft>
              <a:buFont typeface="Wingdings" panose="05000000000000000000" pitchFamily="2" charset="2"/>
              <a:buChar char="Ø"/>
            </a:pPr>
            <a:r>
              <a:rPr lang="es-ES" dirty="0">
                <a:latin typeface="CIDFont+F2"/>
              </a:rPr>
              <a:t>Necesario antes de empezar</a:t>
            </a:r>
          </a:p>
          <a:p>
            <a:pPr lvl="1">
              <a:spcAft>
                <a:spcPts val="600"/>
              </a:spcAft>
            </a:pPr>
            <a:endParaRPr lang="es-ES" dirty="0">
              <a:solidFill>
                <a:srgbClr val="000000"/>
              </a:solidFill>
              <a:latin typeface="CIDFont+F3"/>
            </a:endParaRPr>
          </a:p>
          <a:p>
            <a:pPr marL="742950" lvl="1" indent="-285750">
              <a:spcAft>
                <a:spcPts val="600"/>
              </a:spcAft>
              <a:buFont typeface="Wingdings" panose="05000000000000000000" pitchFamily="2" charset="2"/>
              <a:buChar char="q"/>
            </a:pPr>
            <a:r>
              <a:rPr lang="es-ES" dirty="0">
                <a:solidFill>
                  <a:srgbClr val="FF0000"/>
                </a:solidFill>
                <a:latin typeface="CIDFont+F2"/>
              </a:rPr>
              <a:t>NIA</a:t>
            </a:r>
            <a:r>
              <a:rPr lang="es-ES" dirty="0">
                <a:solidFill>
                  <a:srgbClr val="000000"/>
                </a:solidFill>
                <a:latin typeface="CIDFont+F2"/>
              </a:rPr>
              <a:t> </a:t>
            </a:r>
            <a:r>
              <a:rPr lang="es-ES" dirty="0">
                <a:solidFill>
                  <a:srgbClr val="000000"/>
                </a:solidFill>
                <a:latin typeface="CIDFont+F3"/>
              </a:rPr>
              <a:t>(es lo mismo que el NIP) y</a:t>
            </a:r>
          </a:p>
          <a:p>
            <a:pPr marL="742950" lvl="1" indent="-285750">
              <a:spcAft>
                <a:spcPts val="600"/>
              </a:spcAft>
              <a:buFont typeface="Wingdings" panose="05000000000000000000" pitchFamily="2" charset="2"/>
              <a:buChar char="q"/>
            </a:pPr>
            <a:r>
              <a:rPr lang="es-ES" dirty="0" err="1">
                <a:solidFill>
                  <a:srgbClr val="FF0000"/>
                </a:solidFill>
                <a:latin typeface="CIDFont+F3"/>
              </a:rPr>
              <a:t>Password</a:t>
            </a:r>
            <a:r>
              <a:rPr lang="es-ES" dirty="0">
                <a:solidFill>
                  <a:srgbClr val="000000"/>
                </a:solidFill>
                <a:latin typeface="CIDFont+F3"/>
              </a:rPr>
              <a:t> o </a:t>
            </a:r>
            <a:r>
              <a:rPr lang="es-ES" dirty="0">
                <a:solidFill>
                  <a:srgbClr val="000000"/>
                </a:solidFill>
                <a:latin typeface="CIDFont+F2"/>
              </a:rPr>
              <a:t>contraseña administrativa </a:t>
            </a:r>
            <a:r>
              <a:rPr lang="es-ES" dirty="0">
                <a:solidFill>
                  <a:srgbClr val="000000"/>
                </a:solidFill>
                <a:latin typeface="CIDFont+F3"/>
              </a:rPr>
              <a:t>de acceso al servicio (en caso de pérdida u olvido de contraseña </a:t>
            </a:r>
            <a:r>
              <a:rPr lang="es-ES" dirty="0">
                <a:solidFill>
                  <a:srgbClr val="000000"/>
                </a:solidFill>
                <a:latin typeface="CIDFont+F8"/>
              </a:rPr>
              <a:t>se debe entrar en la siguiente página UNIZAR para recuperarla:</a:t>
            </a:r>
          </a:p>
          <a:p>
            <a:pPr lvl="2"/>
            <a:r>
              <a:rPr lang="es-ES" dirty="0">
                <a:solidFill>
                  <a:srgbClr val="0000FF"/>
                </a:solidFill>
                <a:latin typeface="CIDFont+F8"/>
                <a:hlinkClick r:id="rId3"/>
              </a:rPr>
              <a:t>https://</a:t>
            </a:r>
            <a:r>
              <a:rPr lang="es-ES" dirty="0">
                <a:solidFill>
                  <a:prstClr val="black"/>
                </a:solidFill>
                <a:hlinkClick r:id="rId3"/>
              </a:rPr>
              <a:t>identidad.unizar.es/identidad/ide902recuperarContrasena.faces</a:t>
            </a:r>
            <a:endParaRPr lang="es-ES" dirty="0">
              <a:solidFill>
                <a:prstClr val="black"/>
              </a:solidFill>
            </a:endParaRPr>
          </a:p>
        </p:txBody>
      </p:sp>
      <p:sp>
        <p:nvSpPr>
          <p:cNvPr id="5" name="Rectángulo 4"/>
          <p:cNvSpPr/>
          <p:nvPr/>
        </p:nvSpPr>
        <p:spPr>
          <a:xfrm>
            <a:off x="4308317" y="320533"/>
            <a:ext cx="1152128"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a:t>
            </a:r>
          </a:p>
        </p:txBody>
      </p:sp>
      <p:sp>
        <p:nvSpPr>
          <p:cNvPr id="6" name="Flecha derecha 5"/>
          <p:cNvSpPr/>
          <p:nvPr/>
        </p:nvSpPr>
        <p:spPr>
          <a:xfrm>
            <a:off x="5655492" y="47493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6372200" y="320533"/>
            <a:ext cx="2093843" cy="646331"/>
          </a:xfrm>
          <a:prstGeom prst="rect">
            <a:avLst/>
          </a:prstGeom>
          <a:noFill/>
        </p:spPr>
        <p:txBody>
          <a:bodyPr wrap="none" rtlCol="0">
            <a:spAutoFit/>
          </a:bodyPr>
          <a:lstStyle/>
          <a:p>
            <a:r>
              <a:rPr lang="es-ES" b="1" dirty="0"/>
              <a:t>Lunes 07 SEP 2026 /</a:t>
            </a:r>
          </a:p>
          <a:p>
            <a:r>
              <a:rPr lang="es-ES" b="1" dirty="0"/>
              <a:t>Hasta 14 SEP 2026</a:t>
            </a:r>
            <a:endParaRPr lang="es-ES" sz="1400" b="1" i="1" dirty="0">
              <a:latin typeface="CIDFont+F2"/>
            </a:endParaRPr>
          </a:p>
        </p:txBody>
      </p:sp>
    </p:spTree>
    <p:extLst>
      <p:ext uri="{BB962C8B-B14F-4D97-AF65-F5344CB8AC3E}">
        <p14:creationId xmlns:p14="http://schemas.microsoft.com/office/powerpoint/2010/main" val="3354015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25760" y="980728"/>
            <a:ext cx="8892480" cy="4662815"/>
          </a:xfrm>
          <a:prstGeom prst="rect">
            <a:avLst/>
          </a:prstGeom>
        </p:spPr>
        <p:txBody>
          <a:bodyPr wrap="square">
            <a:spAutoFit/>
          </a:bodyPr>
          <a:lstStyle/>
          <a:p>
            <a:pPr marL="285750" indent="-285750">
              <a:spcAft>
                <a:spcPts val="600"/>
              </a:spcAft>
              <a:buFont typeface="Wingdings" panose="05000000000000000000" pitchFamily="2" charset="2"/>
              <a:buChar char="Ø"/>
            </a:pPr>
            <a:r>
              <a:rPr lang="es-ES" b="1" dirty="0">
                <a:solidFill>
                  <a:srgbClr val="FF0000"/>
                </a:solidFill>
                <a:latin typeface="CIDFont+F2"/>
              </a:rPr>
              <a:t>Acceder al servicio de </a:t>
            </a:r>
            <a:r>
              <a:rPr lang="es-ES" b="1" dirty="0" err="1">
                <a:solidFill>
                  <a:srgbClr val="FF0000"/>
                </a:solidFill>
                <a:latin typeface="CIDFont+F2"/>
              </a:rPr>
              <a:t>automatrícula</a:t>
            </a:r>
            <a:r>
              <a:rPr lang="es-ES" b="1" dirty="0">
                <a:solidFill>
                  <a:srgbClr val="FF0000"/>
                </a:solidFill>
                <a:latin typeface="CIDFont+F2"/>
              </a:rPr>
              <a:t> de UNIZAR</a:t>
            </a:r>
          </a:p>
          <a:p>
            <a:pPr>
              <a:spcAft>
                <a:spcPts val="600"/>
              </a:spcAft>
            </a:pPr>
            <a:r>
              <a:rPr lang="es-ES" dirty="0">
                <a:solidFill>
                  <a:srgbClr val="000000"/>
                </a:solidFill>
                <a:latin typeface="CIDFont+F2"/>
              </a:rPr>
              <a:t>	https://academico.unizar.es/automatricula/bienvenido</a:t>
            </a:r>
          </a:p>
          <a:p>
            <a:pPr>
              <a:spcAft>
                <a:spcPts val="600"/>
              </a:spcAft>
            </a:pPr>
            <a:endParaRPr lang="es-ES" dirty="0">
              <a:solidFill>
                <a:srgbClr val="000000"/>
              </a:solidFill>
              <a:latin typeface="CIDFont+F2"/>
            </a:endParaRPr>
          </a:p>
          <a:p>
            <a:pPr lvl="1">
              <a:spcAft>
                <a:spcPts val="600"/>
              </a:spcAft>
            </a:pPr>
            <a:r>
              <a:rPr lang="es-ES" dirty="0">
                <a:solidFill>
                  <a:srgbClr val="000000"/>
                </a:solidFill>
                <a:latin typeface="CIDFont+F3"/>
              </a:rPr>
              <a:t>Si se va a solicitar algún tipo de </a:t>
            </a:r>
            <a:r>
              <a:rPr lang="es-ES" dirty="0">
                <a:solidFill>
                  <a:srgbClr val="FF0000"/>
                </a:solidFill>
                <a:latin typeface="CIDFont+F2"/>
              </a:rPr>
              <a:t>beca </a:t>
            </a:r>
            <a:r>
              <a:rPr lang="es-ES" dirty="0">
                <a:solidFill>
                  <a:srgbClr val="000000"/>
                </a:solidFill>
                <a:latin typeface="CIDFont+F3"/>
              </a:rPr>
              <a:t>deben señalarlo en la pestaña correspondiente dentro de "Información del pago"</a:t>
            </a:r>
          </a:p>
          <a:p>
            <a:pPr marL="742950" lvl="1" indent="-285750">
              <a:spcAft>
                <a:spcPts val="600"/>
              </a:spcAft>
              <a:buFont typeface="Wingdings" panose="05000000000000000000" pitchFamily="2" charset="2"/>
              <a:buChar char="q"/>
            </a:pPr>
            <a:r>
              <a:rPr lang="es-ES" dirty="0">
                <a:latin typeface="CIDFont+F2"/>
                <a:ea typeface="Times New Roman" panose="02020603050405020304" pitchFamily="18" charset="0"/>
                <a:cs typeface="Times New Roman" panose="02020603050405020304" pitchFamily="18" charset="0"/>
              </a:rPr>
              <a:t>Si ha obtenido </a:t>
            </a:r>
            <a:r>
              <a:rPr lang="es-ES" dirty="0">
                <a:solidFill>
                  <a:srgbClr val="FF0000"/>
                </a:solidFill>
                <a:latin typeface="CIDFont+F2"/>
                <a:ea typeface="Times New Roman" panose="02020603050405020304" pitchFamily="18" charset="0"/>
                <a:cs typeface="Times New Roman" panose="02020603050405020304" pitchFamily="18" charset="0"/>
              </a:rPr>
              <a:t>Premio extraordinario de bachillerato</a:t>
            </a:r>
          </a:p>
          <a:p>
            <a:pPr marL="742950" lvl="1" indent="-285750">
              <a:spcAft>
                <a:spcPts val="600"/>
              </a:spcAft>
              <a:buFont typeface="Wingdings" panose="05000000000000000000" pitchFamily="2" charset="2"/>
              <a:buChar char="q"/>
            </a:pPr>
            <a:r>
              <a:rPr lang="es-ES" dirty="0">
                <a:solidFill>
                  <a:srgbClr val="000000"/>
                </a:solidFill>
                <a:latin typeface="CIDFont+F3"/>
              </a:rPr>
              <a:t>Si dispone carnet de </a:t>
            </a:r>
            <a:r>
              <a:rPr lang="es-ES" dirty="0">
                <a:solidFill>
                  <a:srgbClr val="FF0000"/>
                </a:solidFill>
                <a:latin typeface="CIDFont+F2"/>
              </a:rPr>
              <a:t>familia numerosa</a:t>
            </a:r>
            <a:r>
              <a:rPr lang="es-ES" dirty="0">
                <a:solidFill>
                  <a:srgbClr val="000000"/>
                </a:solidFill>
                <a:latin typeface="CIDFont+F3"/>
              </a:rPr>
              <a:t>, (la pestaña solo se puede seleccionar si ya ha estado matriculado en UNIZAR o se efectuado traslado de expediente, en caso contrario se hará desde secretaría)</a:t>
            </a:r>
          </a:p>
          <a:p>
            <a:pPr lvl="1">
              <a:spcAft>
                <a:spcPts val="600"/>
              </a:spcAft>
            </a:pPr>
            <a:endParaRPr lang="es-ES" dirty="0">
              <a:solidFill>
                <a:srgbClr val="000000"/>
              </a:solidFill>
              <a:latin typeface="CIDFont+F3"/>
            </a:endParaRPr>
          </a:p>
          <a:p>
            <a:pPr lvl="1">
              <a:spcAft>
                <a:spcPts val="600"/>
              </a:spcAft>
            </a:pPr>
            <a:r>
              <a:rPr lang="es-ES" dirty="0">
                <a:solidFill>
                  <a:srgbClr val="FF0000"/>
                </a:solidFill>
                <a:latin typeface="CIDFont+F3"/>
              </a:rPr>
              <a:t>No señalar ninguna casilla que implique pagos adicionales </a:t>
            </a:r>
            <a:r>
              <a:rPr lang="es-ES" dirty="0">
                <a:solidFill>
                  <a:srgbClr val="000000"/>
                </a:solidFill>
                <a:latin typeface="CIDFont+F3"/>
              </a:rPr>
              <a:t>que no corresponda a la matrícula (se marcará únicamente el seguro escolar que ya sale por defecto; en el caso de ser mayor de 28 años se deberá seleccionar "Seguro obligatorio de accidentes para mayores 28 años ")</a:t>
            </a:r>
            <a:endParaRPr lang="es-ES" dirty="0"/>
          </a:p>
        </p:txBody>
      </p:sp>
      <p:sp>
        <p:nvSpPr>
          <p:cNvPr id="7" name="Rectángulo 6"/>
          <p:cNvSpPr/>
          <p:nvPr/>
        </p:nvSpPr>
        <p:spPr>
          <a:xfrm>
            <a:off x="251520" y="260648"/>
            <a:ext cx="3736920" cy="369332"/>
          </a:xfrm>
          <a:prstGeom prst="rect">
            <a:avLst/>
          </a:prstGeom>
        </p:spPr>
        <p:txBody>
          <a:bodyPr wrap="none">
            <a:spAutoFit/>
          </a:bodyPr>
          <a:lstStyle/>
          <a:p>
            <a:pPr>
              <a:spcAft>
                <a:spcPts val="600"/>
              </a:spcAft>
            </a:pPr>
            <a:r>
              <a:rPr lang="es-ES" b="1" dirty="0">
                <a:solidFill>
                  <a:srgbClr val="FF0000"/>
                </a:solidFill>
                <a:latin typeface="CIDFont+F2"/>
              </a:rPr>
              <a:t>1. AUTOMATRÍCULA EN GRADO</a:t>
            </a:r>
          </a:p>
        </p:txBody>
      </p:sp>
    </p:spTree>
    <p:extLst>
      <p:ext uri="{BB962C8B-B14F-4D97-AF65-F5344CB8AC3E}">
        <p14:creationId xmlns:p14="http://schemas.microsoft.com/office/powerpoint/2010/main" val="2420232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4722" y="116632"/>
            <a:ext cx="8640960" cy="6078587"/>
          </a:xfrm>
          <a:prstGeom prst="rect">
            <a:avLst/>
          </a:prstGeom>
        </p:spPr>
        <p:txBody>
          <a:bodyPr wrap="square">
            <a:spAutoFit/>
          </a:bodyPr>
          <a:lstStyle/>
          <a:p>
            <a:pPr>
              <a:spcAft>
                <a:spcPts val="600"/>
              </a:spcAft>
            </a:pPr>
            <a:r>
              <a:rPr lang="es-ES" b="1" dirty="0">
                <a:solidFill>
                  <a:srgbClr val="C00000"/>
                </a:solidFill>
                <a:latin typeface="CIDFont+F2"/>
              </a:rPr>
              <a:t>4.- RECONOCIMIENTO DE CRÉDITOS</a:t>
            </a: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latin typeface="CIDFont+F2"/>
              </a:rPr>
              <a:t>Rellenar el formulario de solicitud de reconocimiento de créditos </a:t>
            </a:r>
          </a:p>
          <a:p>
            <a:pPr lvl="2">
              <a:spcAft>
                <a:spcPts val="600"/>
              </a:spcAft>
            </a:pPr>
            <a:r>
              <a:rPr lang="es-ES" dirty="0">
                <a:latin typeface="CIDFont+F2"/>
              </a:rPr>
              <a:t>Disponible en Web CUD /Alumnos / reconocimientos</a:t>
            </a: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solidFill>
                  <a:srgbClr val="000000"/>
                </a:solidFill>
                <a:latin typeface="CIDFont+F2"/>
              </a:rPr>
              <a:t>Documentación a aportar:</a:t>
            </a:r>
            <a:endParaRPr lang="es-ES" dirty="0">
              <a:latin typeface="CIDFont+F2"/>
            </a:endParaRPr>
          </a:p>
          <a:p>
            <a:pPr marL="742950" lvl="1" indent="-285750">
              <a:spcAft>
                <a:spcPts val="600"/>
              </a:spcAft>
              <a:buFont typeface="Wingdings" panose="05000000000000000000" pitchFamily="2" charset="2"/>
              <a:buChar char="ü"/>
            </a:pPr>
            <a:r>
              <a:rPr lang="es-ES" dirty="0">
                <a:latin typeface="CIDFont+F2"/>
              </a:rPr>
              <a:t>El programa oficial de las asignaturas de las que solicita su reconocimiento sellado por el centro de procedencia.</a:t>
            </a:r>
          </a:p>
          <a:p>
            <a:pPr marL="742950" lvl="1" indent="-285750">
              <a:spcAft>
                <a:spcPts val="600"/>
              </a:spcAft>
              <a:buFont typeface="Wingdings" panose="05000000000000000000" pitchFamily="2" charset="2"/>
              <a:buChar char="ü"/>
            </a:pPr>
            <a:r>
              <a:rPr lang="es-ES" dirty="0">
                <a:latin typeface="CIDFont+F2"/>
              </a:rPr>
              <a:t>El certificado académico, autentificado por la universidad de procedencia, con la calificación obtenida, créditos, horas, duración, carácter, etc. de las asignaturas que se quieren convalidar o reconocer.</a:t>
            </a:r>
          </a:p>
          <a:p>
            <a:pPr marL="742950" lvl="1" indent="-285750">
              <a:spcAft>
                <a:spcPts val="600"/>
              </a:spcAft>
              <a:buFont typeface="Wingdings" panose="05000000000000000000" pitchFamily="2" charset="2"/>
              <a:buChar char="ü"/>
            </a:pPr>
            <a:r>
              <a:rPr lang="es-ES" dirty="0">
                <a:latin typeface="CIDFont+F2"/>
              </a:rPr>
              <a:t>El impreso de solicitud oficial de reconocimiento de créditos en grados de la Universidad de Zaragoza firmado disponible en la web</a:t>
            </a:r>
          </a:p>
        </p:txBody>
      </p:sp>
      <p:sp>
        <p:nvSpPr>
          <p:cNvPr id="6" name="Rectángulo 5"/>
          <p:cNvSpPr/>
          <p:nvPr/>
        </p:nvSpPr>
        <p:spPr>
          <a:xfrm>
            <a:off x="564828" y="692696"/>
            <a:ext cx="1962811"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ORDINARIO</a:t>
            </a:r>
          </a:p>
        </p:txBody>
      </p:sp>
      <p:sp>
        <p:nvSpPr>
          <p:cNvPr id="7" name="Flecha derecha 6"/>
          <p:cNvSpPr/>
          <p:nvPr/>
        </p:nvSpPr>
        <p:spPr>
          <a:xfrm>
            <a:off x="2653060" y="8033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3563888" y="803370"/>
            <a:ext cx="3393045" cy="369332"/>
          </a:xfrm>
          <a:prstGeom prst="rect">
            <a:avLst/>
          </a:prstGeom>
          <a:noFill/>
        </p:spPr>
        <p:txBody>
          <a:bodyPr wrap="none" rtlCol="0">
            <a:spAutoFit/>
          </a:bodyPr>
          <a:lstStyle/>
          <a:p>
            <a:r>
              <a:rPr lang="es-ES" dirty="0"/>
              <a:t>Del 7 al 28 de septiembre de 2026</a:t>
            </a:r>
          </a:p>
        </p:txBody>
      </p:sp>
      <p:sp>
        <p:nvSpPr>
          <p:cNvPr id="9" name="Rectángulo 8"/>
          <p:cNvSpPr/>
          <p:nvPr/>
        </p:nvSpPr>
        <p:spPr>
          <a:xfrm>
            <a:off x="3565552" y="1480017"/>
            <a:ext cx="5223061" cy="646331"/>
          </a:xfrm>
          <a:prstGeom prst="rect">
            <a:avLst/>
          </a:prstGeom>
        </p:spPr>
        <p:txBody>
          <a:bodyPr wrap="square">
            <a:spAutoFit/>
          </a:bodyPr>
          <a:lstStyle/>
          <a:p>
            <a:pPr lvl="0"/>
            <a:r>
              <a:rPr lang="es-ES" dirty="0">
                <a:solidFill>
                  <a:prstClr val="black"/>
                </a:solidFill>
              </a:rPr>
              <a:t>Sólo para asignaturas del 2º semestre, </a:t>
            </a:r>
          </a:p>
          <a:p>
            <a:pPr lvl="0"/>
            <a:r>
              <a:rPr lang="es-ES" dirty="0">
                <a:solidFill>
                  <a:prstClr val="black"/>
                </a:solidFill>
              </a:rPr>
              <a:t>15 de diciembre de 2026 al 15 de enero de 2027.</a:t>
            </a:r>
          </a:p>
        </p:txBody>
      </p:sp>
      <p:sp>
        <p:nvSpPr>
          <p:cNvPr id="10" name="Rectángulo 9"/>
          <p:cNvSpPr/>
          <p:nvPr/>
        </p:nvSpPr>
        <p:spPr>
          <a:xfrm>
            <a:off x="564828" y="1460734"/>
            <a:ext cx="2005259"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EXTRAORDINARIO</a:t>
            </a:r>
          </a:p>
        </p:txBody>
      </p:sp>
      <p:sp>
        <p:nvSpPr>
          <p:cNvPr id="11" name="Flecha derecha 10"/>
          <p:cNvSpPr/>
          <p:nvPr/>
        </p:nvSpPr>
        <p:spPr>
          <a:xfrm>
            <a:off x="2695508" y="157140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87190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envenido a la Universidad de Zaragoz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391" y="1610045"/>
            <a:ext cx="2490623" cy="778320"/>
          </a:xfrm>
          <a:prstGeom prst="rect">
            <a:avLst/>
          </a:prstGeom>
          <a:noFill/>
          <a:extLst>
            <a:ext uri="{909E8E84-426E-40DD-AFC4-6F175D3DCCD1}">
              <a14:hiddenFill xmlns:a14="http://schemas.microsoft.com/office/drawing/2010/main">
                <a:solidFill>
                  <a:srgbClr val="FFFFFF"/>
                </a:solidFill>
              </a14:hiddenFill>
            </a:ext>
          </a:extLst>
        </p:spPr>
      </p:pic>
      <p:sp>
        <p:nvSpPr>
          <p:cNvPr id="9" name="Flecha derecha 8"/>
          <p:cNvSpPr/>
          <p:nvPr/>
        </p:nvSpPr>
        <p:spPr>
          <a:xfrm>
            <a:off x="3741191" y="310152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4498834" y="1148380"/>
            <a:ext cx="4321638" cy="923330"/>
          </a:xfrm>
          <a:prstGeom prst="rect">
            <a:avLst/>
          </a:prstGeom>
        </p:spPr>
        <p:txBody>
          <a:bodyPr wrap="square">
            <a:spAutoFit/>
          </a:bodyPr>
          <a:lstStyle/>
          <a:p>
            <a:pPr marL="285750" indent="-285750">
              <a:buFont typeface="Courier New" panose="02070309020205020404" pitchFamily="49" charset="0"/>
              <a:buChar char="o"/>
            </a:pPr>
            <a:r>
              <a:rPr lang="es-ES" dirty="0">
                <a:latin typeface="CIDFont+F2"/>
              </a:rPr>
              <a:t>Solo el impreso de solicitud oficial</a:t>
            </a:r>
          </a:p>
          <a:p>
            <a:pPr marL="285750" indent="-285750">
              <a:buFont typeface="Courier New" panose="02070309020205020404" pitchFamily="49" charset="0"/>
              <a:buChar char="o"/>
            </a:pPr>
            <a:r>
              <a:rPr lang="es-ES" dirty="0">
                <a:latin typeface="CIDFont+F2"/>
              </a:rPr>
              <a:t>No necesarios ni programa oficial ni certificado académico </a:t>
            </a:r>
            <a:endParaRPr lang="es-ES" dirty="0"/>
          </a:p>
        </p:txBody>
      </p:sp>
      <p:sp>
        <p:nvSpPr>
          <p:cNvPr id="10" name="Rectángulo 9"/>
          <p:cNvSpPr/>
          <p:nvPr/>
        </p:nvSpPr>
        <p:spPr>
          <a:xfrm>
            <a:off x="180535" y="151838"/>
            <a:ext cx="7097007" cy="369332"/>
          </a:xfrm>
          <a:prstGeom prst="rect">
            <a:avLst/>
          </a:prstGeom>
        </p:spPr>
        <p:txBody>
          <a:bodyPr wrap="none">
            <a:spAutoFit/>
          </a:bodyPr>
          <a:lstStyle/>
          <a:p>
            <a:pPr>
              <a:spcAft>
                <a:spcPts val="600"/>
              </a:spcAft>
            </a:pPr>
            <a:r>
              <a:rPr lang="es-ES" b="1" dirty="0">
                <a:solidFill>
                  <a:srgbClr val="C00000"/>
                </a:solidFill>
                <a:latin typeface="CIDFont+F2"/>
              </a:rPr>
              <a:t>4.- RECONOCIMIENTO DE CRÉDITOS. CASOS PARTICULARES</a:t>
            </a:r>
          </a:p>
        </p:txBody>
      </p:sp>
      <p:sp>
        <p:nvSpPr>
          <p:cNvPr id="11" name="CuadroTexto 10"/>
          <p:cNvSpPr txBox="1"/>
          <p:nvPr/>
        </p:nvSpPr>
        <p:spPr>
          <a:xfrm>
            <a:off x="4397164" y="2439809"/>
            <a:ext cx="4746836" cy="1323439"/>
          </a:xfrm>
          <a:prstGeom prst="rect">
            <a:avLst/>
          </a:prstGeom>
          <a:noFill/>
        </p:spPr>
        <p:txBody>
          <a:bodyPr wrap="square" rtlCol="0">
            <a:spAutoFit/>
          </a:bodyPr>
          <a:lstStyle/>
          <a:p>
            <a:pPr marL="1257300" lvl="2" indent="-342900">
              <a:buFont typeface="Wingdings" panose="05000000000000000000" pitchFamily="2" charset="2"/>
              <a:buChar char="q"/>
            </a:pPr>
            <a:endParaRPr lang="es-ES" sz="2000" b="1" dirty="0"/>
          </a:p>
          <a:p>
            <a:pPr marL="342900" indent="-342900">
              <a:buFont typeface="Courier New" panose="02070309020205020404" pitchFamily="49" charset="0"/>
              <a:buChar char="o"/>
            </a:pPr>
            <a:r>
              <a:rPr lang="es-ES" sz="2000" dirty="0"/>
              <a:t>Reconocimiento por experiencia laboral</a:t>
            </a:r>
          </a:p>
          <a:p>
            <a:pPr marL="342900" indent="-342900">
              <a:buFont typeface="Courier New" panose="02070309020205020404" pitchFamily="49" charset="0"/>
              <a:buChar char="o"/>
            </a:pPr>
            <a:endParaRPr lang="es-ES" sz="2000" dirty="0"/>
          </a:p>
          <a:p>
            <a:pPr marL="342900" indent="-342900">
              <a:buFont typeface="Courier New" panose="02070309020205020404" pitchFamily="49" charset="0"/>
              <a:buChar char="o"/>
            </a:pPr>
            <a:r>
              <a:rPr lang="es-ES" sz="2000" dirty="0"/>
              <a:t>Reconocimiento por TTS</a:t>
            </a:r>
          </a:p>
        </p:txBody>
      </p:sp>
      <p:sp>
        <p:nvSpPr>
          <p:cNvPr id="2" name="Rectángulo 1"/>
          <p:cNvSpPr/>
          <p:nvPr/>
        </p:nvSpPr>
        <p:spPr>
          <a:xfrm>
            <a:off x="285235" y="2924944"/>
            <a:ext cx="3036095"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 Suboficial:</a:t>
            </a:r>
          </a:p>
        </p:txBody>
      </p:sp>
      <p:sp>
        <p:nvSpPr>
          <p:cNvPr id="13" name="Rectángulo 12"/>
          <p:cNvSpPr/>
          <p:nvPr/>
        </p:nvSpPr>
        <p:spPr>
          <a:xfrm>
            <a:off x="231227" y="4614781"/>
            <a:ext cx="3752398"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del Grado IOI Perfil Defensa:</a:t>
            </a:r>
          </a:p>
        </p:txBody>
      </p:sp>
      <p:sp>
        <p:nvSpPr>
          <p:cNvPr id="3" name="Rectángulo 2"/>
          <p:cNvSpPr/>
          <p:nvPr/>
        </p:nvSpPr>
        <p:spPr>
          <a:xfrm>
            <a:off x="3184014" y="4675603"/>
            <a:ext cx="4910438" cy="1015663"/>
          </a:xfrm>
          <a:prstGeom prst="rect">
            <a:avLst/>
          </a:prstGeom>
        </p:spPr>
        <p:txBody>
          <a:bodyPr wrap="square">
            <a:spAutoFit/>
          </a:bodyPr>
          <a:lstStyle/>
          <a:p>
            <a:pPr marL="1714500" lvl="3" indent="-342900">
              <a:buFont typeface="Courier New" panose="02070309020205020404" pitchFamily="49" charset="0"/>
              <a:buChar char="o"/>
            </a:pPr>
            <a:r>
              <a:rPr lang="es-ES" sz="2000" dirty="0">
                <a:solidFill>
                  <a:prstClr val="black"/>
                </a:solidFill>
              </a:rPr>
              <a:t>Mantienen las calificaciones obtenidas sin que figuren como reconocidas</a:t>
            </a:r>
            <a:endParaRPr lang="es-ES" sz="2000" b="1" dirty="0">
              <a:solidFill>
                <a:prstClr val="black"/>
              </a:solidFill>
            </a:endParaRPr>
          </a:p>
        </p:txBody>
      </p:sp>
      <p:sp>
        <p:nvSpPr>
          <p:cNvPr id="14" name="Flecha derecha 13"/>
          <p:cNvSpPr/>
          <p:nvPr/>
        </p:nvSpPr>
        <p:spPr>
          <a:xfrm>
            <a:off x="3723078" y="129728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p:cNvSpPr/>
          <p:nvPr/>
        </p:nvSpPr>
        <p:spPr>
          <a:xfrm>
            <a:off x="154326" y="1246854"/>
            <a:ext cx="3586865" cy="400110"/>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a:t>
            </a:r>
          </a:p>
        </p:txBody>
      </p:sp>
      <p:sp>
        <p:nvSpPr>
          <p:cNvPr id="16" name="Flecha derecha 15"/>
          <p:cNvSpPr/>
          <p:nvPr/>
        </p:nvSpPr>
        <p:spPr>
          <a:xfrm>
            <a:off x="3749710" y="47079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290338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325619" y="4365104"/>
            <a:ext cx="3901048" cy="2228422"/>
          </a:xfrm>
          <a:prstGeom prst="rect">
            <a:avLst/>
          </a:prstGeom>
        </p:spPr>
      </p:pic>
      <p:pic>
        <p:nvPicPr>
          <p:cNvPr id="1026" name="Picture 2" descr="FINAL TR RYGBY M 2023-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153" y="2840560"/>
            <a:ext cx="4536056" cy="255153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rotWithShape="1">
          <a:blip r:embed="rId4"/>
          <a:srcRect l="14865"/>
          <a:stretch/>
        </p:blipFill>
        <p:spPr>
          <a:xfrm>
            <a:off x="251520" y="116632"/>
            <a:ext cx="2520280" cy="1387654"/>
          </a:xfrm>
          <a:prstGeom prst="rect">
            <a:avLst/>
          </a:prstGeom>
        </p:spPr>
      </p:pic>
      <p:sp>
        <p:nvSpPr>
          <p:cNvPr id="2" name="Rectángulo 1">
            <a:extLst>
              <a:ext uri="{FF2B5EF4-FFF2-40B4-BE49-F238E27FC236}">
                <a16:creationId xmlns:a16="http://schemas.microsoft.com/office/drawing/2014/main" id="{548F8239-5B12-97D3-C515-1A10C4C476B0}"/>
              </a:ext>
            </a:extLst>
          </p:cNvPr>
          <p:cNvSpPr/>
          <p:nvPr/>
        </p:nvSpPr>
        <p:spPr>
          <a:xfrm>
            <a:off x="3131840" y="116632"/>
            <a:ext cx="5760640" cy="1387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CUD-AGM:</a:t>
            </a:r>
          </a:p>
          <a:p>
            <a:pPr algn="ctr"/>
            <a:r>
              <a:rPr lang="es-ES" dirty="0">
                <a:solidFill>
                  <a:schemeClr val="tx1"/>
                </a:solidFill>
              </a:rPr>
              <a:t>Ganador en las tres últimas temporadas: </a:t>
            </a:r>
          </a:p>
          <a:p>
            <a:pPr algn="ctr"/>
            <a:r>
              <a:rPr lang="es-ES" dirty="0">
                <a:solidFill>
                  <a:schemeClr val="tx1"/>
                </a:solidFill>
              </a:rPr>
              <a:t>2023-24, 2024-25 y 2025-26</a:t>
            </a:r>
          </a:p>
          <a:p>
            <a:pPr algn="ctr"/>
            <a:r>
              <a:rPr lang="es-ES" dirty="0">
                <a:solidFill>
                  <a:schemeClr val="tx1"/>
                </a:solidFill>
              </a:rPr>
              <a:t>Siendo este año su 5º título absoluto.</a:t>
            </a:r>
          </a:p>
          <a:p>
            <a:pPr algn="ctr"/>
            <a:endParaRPr lang="es-ES" dirty="0">
              <a:solidFill>
                <a:schemeClr val="tx1"/>
              </a:solidFill>
            </a:endParaRPr>
          </a:p>
        </p:txBody>
      </p:sp>
    </p:spTree>
    <p:extLst>
      <p:ext uri="{BB962C8B-B14F-4D97-AF65-F5344CB8AC3E}">
        <p14:creationId xmlns:p14="http://schemas.microsoft.com/office/powerpoint/2010/main" val="16249354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5" y="1492006"/>
            <a:ext cx="3632133" cy="4464496"/>
          </a:xfrm>
          <a:prstGeom prst="rect">
            <a:avLst/>
          </a:prstGeom>
        </p:spPr>
      </p:pic>
      <p:sp>
        <p:nvSpPr>
          <p:cNvPr id="5" name="CuadroTexto 4"/>
          <p:cNvSpPr txBox="1"/>
          <p:nvPr/>
        </p:nvSpPr>
        <p:spPr>
          <a:xfrm rot="20408569">
            <a:off x="3104279" y="527660"/>
            <a:ext cx="3252301" cy="830997"/>
          </a:xfrm>
          <a:prstGeom prst="rect">
            <a:avLst/>
          </a:prstGeom>
          <a:noFill/>
        </p:spPr>
        <p:txBody>
          <a:bodyPr wrap="none" rtlCol="0">
            <a:spAutoFit/>
          </a:bodyPr>
          <a:lstStyle/>
          <a:p>
            <a:r>
              <a:rPr lang="es-ES" sz="4800" dirty="0">
                <a:solidFill>
                  <a:srgbClr val="FF0000"/>
                </a:solidFill>
                <a:effectLst>
                  <a:outerShdw blurRad="38100" dist="38100" dir="2700000" algn="tl">
                    <a:srgbClr val="000000">
                      <a:alpha val="43137"/>
                    </a:srgbClr>
                  </a:outerShdw>
                </a:effectLst>
              </a:rPr>
              <a:t>¿Preguntas?</a:t>
            </a:r>
          </a:p>
        </p:txBody>
      </p:sp>
    </p:spTree>
    <p:extLst>
      <p:ext uri="{BB962C8B-B14F-4D97-AF65-F5344CB8AC3E}">
        <p14:creationId xmlns:p14="http://schemas.microsoft.com/office/powerpoint/2010/main" val="24849342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208486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1 CuadroTexto"/>
          <p:cNvSpPr txBox="1"/>
          <p:nvPr/>
        </p:nvSpPr>
        <p:spPr>
          <a:xfrm>
            <a:off x="234598" y="105816"/>
            <a:ext cx="4643444"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ASPECTOS NORMATIVOS</a:t>
            </a:r>
          </a:p>
        </p:txBody>
      </p:sp>
      <p:sp>
        <p:nvSpPr>
          <p:cNvPr id="4" name="Rectángulo 3"/>
          <p:cNvSpPr/>
          <p:nvPr/>
        </p:nvSpPr>
        <p:spPr>
          <a:xfrm>
            <a:off x="300348" y="833064"/>
            <a:ext cx="3456384" cy="369332"/>
          </a:xfrm>
          <a:prstGeom prst="rect">
            <a:avLst/>
          </a:prstGeom>
        </p:spPr>
        <p:txBody>
          <a:bodyPr wrap="square">
            <a:spAutoFit/>
          </a:bodyPr>
          <a:lstStyle/>
          <a:p>
            <a:r>
              <a:rPr lang="es-ES" b="1" dirty="0">
                <a:latin typeface="CIDFont+F2"/>
              </a:rPr>
              <a:t>Principal Normativa UNIZAR</a:t>
            </a:r>
          </a:p>
        </p:txBody>
      </p:sp>
      <p:sp>
        <p:nvSpPr>
          <p:cNvPr id="5" name="Rectangle 1"/>
          <p:cNvSpPr>
            <a:spLocks noChangeArrowheads="1"/>
          </p:cNvSpPr>
          <p:nvPr/>
        </p:nvSpPr>
        <p:spPr bwMode="auto">
          <a:xfrm>
            <a:off x="285001" y="1202396"/>
            <a:ext cx="8064896" cy="51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45720" numCol="1" anchor="ctr" anchorCtr="0" compatLnSpc="1">
            <a:prstTxWarp prst="textNoShape">
              <a:avLst/>
            </a:prstTxWarp>
            <a:spAutoFit/>
          </a:bodyPr>
          <a:lstStyle/>
          <a:p>
            <a:pPr marL="28575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Normas de Evaluación del Aprendizaje de fecha 2 de diciembre de 2010, </a:t>
            </a:r>
            <a:r>
              <a:rPr lang="es-ES" dirty="0"/>
              <a:t>Modificado por Acuerdo de 30 de marzo de 2023, del Consejo de Gobierno de la Universidad de Zaragoza (BOUZ 3-2023)</a:t>
            </a: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Reglamento de reconocimiento y transferencia de créditos en la Universidad de Zaragoza de 27 de junio 2018.</a:t>
            </a:r>
          </a:p>
          <a:p>
            <a:pPr marL="285750" lvl="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Permanencia en títulos oficiales adaptados al Espacio</a:t>
            </a:r>
            <a:br>
              <a:rPr lang="es-ES" dirty="0">
                <a:latin typeface="CIDFont+F2"/>
              </a:rPr>
            </a:br>
            <a:r>
              <a:rPr lang="es-ES" dirty="0">
                <a:latin typeface="CIDFont+F2"/>
              </a:rPr>
              <a:t>Europeo de Educación Superior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lang="es-ES" alt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kumimoji="0" lang="es-ES" altLang="es-ES" sz="1800" i="0" u="none" strike="noStrike" cap="none" normalizeH="0" baseline="0" dirty="0">
              <a:ln>
                <a:noFill/>
              </a:ln>
              <a:solidFill>
                <a:schemeClr val="tx1"/>
              </a:solidFill>
              <a:effectLst/>
              <a:latin typeface="CIDFont+F2"/>
            </a:endParaRPr>
          </a:p>
        </p:txBody>
      </p:sp>
      <p:pic>
        <p:nvPicPr>
          <p:cNvPr id="2" name="Imagen 1"/>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39769860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0847" y="1170640"/>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4247317"/>
          </a:xfrm>
          <a:prstGeom prst="rect">
            <a:avLst/>
          </a:prstGeom>
        </p:spPr>
        <p:txBody>
          <a:bodyPr wrap="square">
            <a:spAutoFit/>
          </a:bodyPr>
          <a:lstStyle/>
          <a:p>
            <a:pPr marL="285750" indent="-285750" algn="just">
              <a:buFont typeface="Wingdings" panose="05000000000000000000" pitchFamily="2" charset="2"/>
              <a:buChar char="Ø"/>
            </a:pPr>
            <a:r>
              <a:rPr lang="es-ES" dirty="0"/>
              <a:t>TÍTULO I. ORGANIZACIÓN Y RESPONSABILIDAD DE LAS CONVOCATORIAS DE PRUEBAS GLOBALES DE EVALUACIÓN. (art. 2 a 6).</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 DISEÑO, CRITERIOS Y ORGANIZACIÓN DE LAS PRUEBAS GLOBALES DE EVALUACIÓN. (art. 7 a 13).</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III. GARANTÍAS Y CRITERIOS PARA LA APLICACIÓN DE LAS PRUEBAS GLOBALES DE EVALUACIÓN. (art. 14 a 30).</a:t>
            </a:r>
          </a:p>
          <a:p>
            <a:pPr marL="285750" indent="-285750" algn="just">
              <a:buFont typeface="Wingdings" panose="05000000000000000000" pitchFamily="2" charset="2"/>
              <a:buChar char="Ø"/>
            </a:pPr>
            <a:endParaRPr lang="es-ES" dirty="0"/>
          </a:p>
          <a:p>
            <a:pPr marL="1200150" lvl="2" indent="-285750" algn="just">
              <a:buFont typeface="Wingdings" panose="05000000000000000000" pitchFamily="2" charset="2"/>
              <a:buChar char="q"/>
            </a:pPr>
            <a:r>
              <a:rPr lang="es-ES" dirty="0"/>
              <a:t>Capítulo I. Calificaciones.</a:t>
            </a:r>
          </a:p>
          <a:p>
            <a:pPr marL="1200150" lvl="2" indent="-285750" algn="just">
              <a:buFont typeface="Wingdings" panose="05000000000000000000" pitchFamily="2" charset="2"/>
              <a:buChar char="q"/>
            </a:pPr>
            <a:r>
              <a:rPr lang="es-ES" dirty="0"/>
              <a:t>Capítulo II. Revisión de las calificaciones. </a:t>
            </a:r>
          </a:p>
          <a:p>
            <a:pPr marL="1200150" lvl="2" indent="-285750" algn="just">
              <a:buFont typeface="Wingdings" panose="05000000000000000000" pitchFamily="2" charset="2"/>
              <a:buChar char="q"/>
            </a:pPr>
            <a:r>
              <a:rPr lang="es-ES" dirty="0"/>
              <a:t>Capítulo III. Tribunales de pruebas de evaluación, revisión y reclamación. </a:t>
            </a:r>
          </a:p>
          <a:p>
            <a:pPr marL="1200150" lvl="2" indent="-285750" algn="just">
              <a:buFont typeface="Wingdings" panose="05000000000000000000" pitchFamily="2" charset="2"/>
              <a:buChar char="q"/>
            </a:pPr>
            <a:endParaRPr lang="es-ES" dirty="0"/>
          </a:p>
          <a:p>
            <a:pPr marL="285750" indent="-285750" algn="just">
              <a:buFont typeface="Wingdings" panose="05000000000000000000" pitchFamily="2" charset="2"/>
              <a:buChar char="Ø"/>
            </a:pPr>
            <a:r>
              <a:rPr lang="es-ES" dirty="0"/>
              <a:t>TÍTULO IV. EVALUACIÓN POR COMPENSACIÓN CURRICULAR. </a:t>
            </a:r>
            <a:endParaRPr lang="es-ES" altLang="es-ES" dirty="0">
              <a:latin typeface="CIDFont+F2"/>
            </a:endParaRPr>
          </a:p>
          <a:p>
            <a:pPr marL="285750" indent="-285750" algn="just">
              <a:buFont typeface="Wingdings" panose="05000000000000000000" pitchFamily="2" charset="2"/>
              <a:buChar char="Ø"/>
            </a:pPr>
            <a:endParaRPr lang="es-ES" dirty="0"/>
          </a:p>
        </p:txBody>
      </p:sp>
      <p:pic>
        <p:nvPicPr>
          <p:cNvPr id="5" name="Imagen 4"/>
          <p:cNvPicPr>
            <a:picLocks noChangeAspect="1"/>
          </p:cNvPicPr>
          <p:nvPr/>
        </p:nvPicPr>
        <p:blipFill>
          <a:blip r:embed="rId2"/>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1613441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Periodo de evaluaciones definido por la Subsecretaria de Defensa y publicado en BOD: Resolución 455/09945/26 BOD núm. 130 de 7 de julio de 2026.</a:t>
            </a:r>
          </a:p>
          <a:p>
            <a:pPr marL="285750" indent="-285750" algn="just">
              <a:buFont typeface="Wingdings" panose="05000000000000000000" pitchFamily="2" charset="2"/>
              <a:buChar char="Ø"/>
            </a:pPr>
            <a:r>
              <a:rPr lang="es-ES" sz="1600" dirty="0"/>
              <a:t>2 convocatorias por curso: 1ª convocatoria (evaluación continua / prueba global de 1º convocatoria) + 2ª convocatoria. Guía Docente y calendario de exámenes.</a:t>
            </a:r>
          </a:p>
          <a:p>
            <a:pPr marL="285750" indent="-285750" algn="just">
              <a:buFont typeface="Wingdings" panose="05000000000000000000" pitchFamily="2" charset="2"/>
              <a:buChar char="Ø"/>
            </a:pPr>
            <a:r>
              <a:rPr lang="es-ES" sz="1600" dirty="0"/>
              <a:t>Calificaciones: Suspenso: 0-4,9; Aprobado: 5-6,9; Notable: 7-8,9 y Sobresaliente: 9-10 Matrícula de Honor Mayor de 9 y no más de un 5% por Sección a propuesta del profesor.</a:t>
            </a:r>
          </a:p>
          <a:p>
            <a:pPr marL="285750" indent="-285750" algn="just">
              <a:buFont typeface="Wingdings" panose="05000000000000000000" pitchFamily="2" charset="2"/>
              <a:buChar char="Ø"/>
            </a:pPr>
            <a:r>
              <a:rPr lang="es-ES" sz="1600" dirty="0"/>
              <a:t>Calificaciones de Evaluación continua: Moodle. Suspensos o aprobados deseen subir nota a prueba global 1ª convocatoria. Tras los exámenes de cargan en SIGMA (aprobados en EC + presentados a PG de 1ª convocatoria.</a:t>
            </a:r>
          </a:p>
          <a:p>
            <a:pPr marL="285750" indent="-285750" algn="just">
              <a:buFont typeface="Wingdings" panose="05000000000000000000" pitchFamily="2" charset="2"/>
              <a:buChar char="Ø"/>
            </a:pPr>
            <a:endParaRPr lang="es-ES" altLang="es-ES" sz="1600" dirty="0">
              <a:latin typeface="CIDFont+F2"/>
            </a:endParaRPr>
          </a:p>
          <a:p>
            <a:pPr marL="285750" indent="-285750" algn="just">
              <a:buFont typeface="Wingdings" panose="05000000000000000000" pitchFamily="2" charset="2"/>
              <a:buChar char="Ø"/>
            </a:pPr>
            <a:endParaRPr lang="es-ES" sz="1600" dirty="0"/>
          </a:p>
        </p:txBody>
      </p:sp>
      <p:sp>
        <p:nvSpPr>
          <p:cNvPr id="3" name="Rectángulo 2">
            <a:extLst>
              <a:ext uri="{FF2B5EF4-FFF2-40B4-BE49-F238E27FC236}">
                <a16:creationId xmlns:a16="http://schemas.microsoft.com/office/drawing/2014/main" id="{7B5BF3BE-61A8-FCC9-5507-53414006F4F7}"/>
              </a:ext>
            </a:extLst>
          </p:cNvPr>
          <p:cNvSpPr/>
          <p:nvPr/>
        </p:nvSpPr>
        <p:spPr>
          <a:xfrm>
            <a:off x="220847" y="1542473"/>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Convocatorias, pruebas de evaluación, calificaciones: </a:t>
            </a:r>
          </a:p>
        </p:txBody>
      </p:sp>
      <p:sp>
        <p:nvSpPr>
          <p:cNvPr id="6" name="Rectángulo 5">
            <a:extLst>
              <a:ext uri="{FF2B5EF4-FFF2-40B4-BE49-F238E27FC236}">
                <a16:creationId xmlns:a16="http://schemas.microsoft.com/office/drawing/2014/main" id="{7D2A992B-E0E2-B6C6-8D0F-D61C553F31C2}"/>
              </a:ext>
            </a:extLst>
          </p:cNvPr>
          <p:cNvSpPr/>
          <p:nvPr/>
        </p:nvSpPr>
        <p:spPr>
          <a:xfrm>
            <a:off x="220847" y="4293096"/>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Revisión de calificaciones: </a:t>
            </a:r>
          </a:p>
        </p:txBody>
      </p:sp>
      <p:sp>
        <p:nvSpPr>
          <p:cNvPr id="7" name="Rectángulo 6">
            <a:extLst>
              <a:ext uri="{FF2B5EF4-FFF2-40B4-BE49-F238E27FC236}">
                <a16:creationId xmlns:a16="http://schemas.microsoft.com/office/drawing/2014/main" id="{69DAC477-D763-C6A3-7C9C-1BC98BEC5C68}"/>
              </a:ext>
            </a:extLst>
          </p:cNvPr>
          <p:cNvSpPr/>
          <p:nvPr/>
        </p:nvSpPr>
        <p:spPr>
          <a:xfrm>
            <a:off x="589570" y="4762116"/>
            <a:ext cx="8136904" cy="1077218"/>
          </a:xfrm>
          <a:prstGeom prst="rect">
            <a:avLst/>
          </a:prstGeom>
        </p:spPr>
        <p:txBody>
          <a:bodyPr wrap="square">
            <a:spAutoFit/>
          </a:bodyPr>
          <a:lstStyle/>
          <a:p>
            <a:pPr marL="285750" indent="-285750" algn="just">
              <a:buFont typeface="Wingdings" panose="05000000000000000000" pitchFamily="2" charset="2"/>
              <a:buChar char="Ø"/>
            </a:pPr>
            <a:r>
              <a:rPr lang="es-ES" altLang="es-ES" sz="1600" dirty="0">
                <a:latin typeface="CIDFont+F2"/>
              </a:rPr>
              <a:t>Revisión ante el profesor responsable: Revisión en los 7 días siguientes a la publicación de notas. Contra el resultado de la revisión alumno puede elevar reclamación motivada al Director del CUD (Tribunal de revisión 3 días lectivos) y ante esta a la Rectora de UNIZAR.</a:t>
            </a:r>
          </a:p>
          <a:p>
            <a:pPr marL="285750" indent="-285750" algn="just">
              <a:buFont typeface="Wingdings" panose="05000000000000000000" pitchFamily="2" charset="2"/>
              <a:buChar char="Ø"/>
            </a:pPr>
            <a:endParaRPr lang="es-ES" sz="1600" dirty="0"/>
          </a:p>
        </p:txBody>
      </p:sp>
      <p:pic>
        <p:nvPicPr>
          <p:cNvPr id="8" name="Imagen 7">
            <a:extLst>
              <a:ext uri="{FF2B5EF4-FFF2-40B4-BE49-F238E27FC236}">
                <a16:creationId xmlns:a16="http://schemas.microsoft.com/office/drawing/2014/main" id="{1374BFE1-D203-B8F1-D063-15AA81F99E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71178"/>
            <a:ext cx="2211087" cy="481371"/>
          </a:xfrm>
          <a:prstGeom prst="rect">
            <a:avLst/>
          </a:prstGeom>
        </p:spPr>
      </p:pic>
    </p:spTree>
    <p:extLst>
      <p:ext uri="{BB962C8B-B14F-4D97-AF65-F5344CB8AC3E}">
        <p14:creationId xmlns:p14="http://schemas.microsoft.com/office/powerpoint/2010/main" val="2014928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Exámenes, pruebas de evaluación. Normas</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No se permite llevar al examen </a:t>
            </a:r>
            <a:r>
              <a:rPr lang="es-ES" sz="1600" b="1" dirty="0"/>
              <a:t>ningún dispositivo electrónico incluidos relojes inteligentes</a:t>
            </a:r>
            <a:r>
              <a:rPr lang="es-ES" sz="1600" dirty="0"/>
              <a:t>. (sin excepción alguna salvo que el profesor lo especifique en la convocatoria del examen). Estos dispositivos no se podrán quedar al final del aula.</a:t>
            </a:r>
          </a:p>
          <a:p>
            <a:pPr marL="285750" indent="-285750" algn="just">
              <a:buFont typeface="Wingdings" panose="05000000000000000000" pitchFamily="2" charset="2"/>
              <a:buChar char="Ø"/>
            </a:pPr>
            <a:r>
              <a:rPr lang="es-ES" sz="1600" dirty="0"/>
              <a:t>Incumplimiento del punto anterior implicará levantar acta por parte del profesor y tramitación a CUD y a UNIZAR como presunto fraude académico.</a:t>
            </a:r>
          </a:p>
          <a:p>
            <a:pPr marL="285750" indent="-285750" algn="just">
              <a:buFont typeface="Wingdings" panose="05000000000000000000" pitchFamily="2" charset="2"/>
              <a:buChar char="Ø"/>
            </a:pPr>
            <a:r>
              <a:rPr lang="es-ES" sz="1600" dirty="0"/>
              <a:t>El alumno portará un medio oficial de identificación (TIM, DNI o pasaporte, carnet de conducir).</a:t>
            </a:r>
          </a:p>
          <a:p>
            <a:pPr marL="285750" indent="-285750" algn="just">
              <a:buFont typeface="Wingdings" panose="05000000000000000000" pitchFamily="2" charset="2"/>
              <a:buChar char="Ø"/>
            </a:pPr>
            <a:r>
              <a:rPr lang="es-ES" sz="1600" dirty="0"/>
              <a:t>El alumno debe estar en el aula asignada para el examen con antelación suficiente. Una vez el profesor de comienzo al examen el alumno que llegue tarde realizará el mismo pero si el motivo no es justificado su calificación en la prueba será de “0” cero.</a:t>
            </a:r>
            <a:endParaRPr lang="es-ES" altLang="es-ES" sz="1600" dirty="0">
              <a:latin typeface="CIDFont+F2"/>
            </a:endParaRPr>
          </a:p>
          <a:p>
            <a:pPr marL="285750" indent="-285750" algn="just">
              <a:buFont typeface="Wingdings" panose="05000000000000000000" pitchFamily="2" charset="2"/>
              <a:buChar char="Ø"/>
            </a:pPr>
            <a:endParaRPr lang="es-ES" sz="1600" dirty="0"/>
          </a:p>
        </p:txBody>
      </p:sp>
      <p:sp>
        <p:nvSpPr>
          <p:cNvPr id="3" name="Rectángulo 2">
            <a:extLst>
              <a:ext uri="{FF2B5EF4-FFF2-40B4-BE49-F238E27FC236}">
                <a16:creationId xmlns:a16="http://schemas.microsoft.com/office/drawing/2014/main" id="{7B5BF3BE-61A8-FCC9-5507-53414006F4F7}"/>
              </a:ext>
            </a:extLst>
          </p:cNvPr>
          <p:cNvSpPr/>
          <p:nvPr/>
        </p:nvSpPr>
        <p:spPr>
          <a:xfrm>
            <a:off x="1236494" y="1522052"/>
            <a:ext cx="7726846" cy="338554"/>
          </a:xfrm>
          <a:prstGeom prst="rect">
            <a:avLst/>
          </a:prstGeom>
        </p:spPr>
        <p:txBody>
          <a:bodyPr wrap="square">
            <a:spAutoFit/>
          </a:bodyPr>
          <a:lstStyle/>
          <a:p>
            <a:pPr eaLnBrk="0" fontAlgn="base" hangingPunct="0">
              <a:spcBef>
                <a:spcPct val="0"/>
              </a:spcBef>
              <a:spcAft>
                <a:spcPts val="1200"/>
              </a:spcAft>
            </a:pPr>
            <a:r>
              <a:rPr lang="es-ES" sz="1600" u="sng" dirty="0">
                <a:latin typeface="+mj-lt"/>
              </a:rPr>
              <a:t>DI-0704-02 “Guía para la realización de pruebas de evaluación” </a:t>
            </a:r>
          </a:p>
        </p:txBody>
      </p:sp>
      <p:pic>
        <p:nvPicPr>
          <p:cNvPr id="6" name="Imagen 5">
            <a:extLst>
              <a:ext uri="{FF2B5EF4-FFF2-40B4-BE49-F238E27FC236}">
                <a16:creationId xmlns:a16="http://schemas.microsoft.com/office/drawing/2014/main" id="{3E6C2F2D-4B0F-00B5-B785-60CC7AC700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71178"/>
            <a:ext cx="2211087" cy="481371"/>
          </a:xfrm>
          <a:prstGeom prst="rect">
            <a:avLst/>
          </a:prstGeom>
        </p:spPr>
      </p:pic>
    </p:spTree>
    <p:extLst>
      <p:ext uri="{BB962C8B-B14F-4D97-AF65-F5344CB8AC3E}">
        <p14:creationId xmlns:p14="http://schemas.microsoft.com/office/powerpoint/2010/main" val="2849383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512" y="1210957"/>
            <a:ext cx="914501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altLang="es-ES" sz="2000" b="1" u="sng" dirty="0">
                <a:solidFill>
                  <a:srgbClr val="FF0000"/>
                </a:solidFill>
                <a:latin typeface="+mj-lt"/>
              </a:rPr>
              <a:t>Reglamento de reconocimiento y transferencia de créditos en UNIZAR.</a:t>
            </a:r>
          </a:p>
        </p:txBody>
      </p:sp>
      <p:sp>
        <p:nvSpPr>
          <p:cNvPr id="5" name="Rectángulo 4"/>
          <p:cNvSpPr/>
          <p:nvPr/>
        </p:nvSpPr>
        <p:spPr>
          <a:xfrm>
            <a:off x="5148064" y="4550931"/>
            <a:ext cx="3744416" cy="1077218"/>
          </a:xfrm>
          <a:prstGeom prst="rect">
            <a:avLst/>
          </a:prstGeom>
        </p:spPr>
        <p:txBody>
          <a:bodyPr wrap="square">
            <a:spAutoFit/>
          </a:bodyPr>
          <a:lstStyle/>
          <a:p>
            <a:r>
              <a:rPr lang="es-ES" sz="1600" dirty="0">
                <a:latin typeface="+mj-lt"/>
              </a:rPr>
              <a:t>Podrá ser recurridas ante la Comisión de Estudios de Grado de la Universidad en el plazo de un mes a partir de su recepción por parte del interesado.</a:t>
            </a:r>
          </a:p>
        </p:txBody>
      </p:sp>
      <p:sp>
        <p:nvSpPr>
          <p:cNvPr id="6" name="Rectángulo 5"/>
          <p:cNvSpPr/>
          <p:nvPr/>
        </p:nvSpPr>
        <p:spPr>
          <a:xfrm>
            <a:off x="344120" y="1988840"/>
            <a:ext cx="1002297"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prstClr val="black"/>
                </a:solidFill>
                <a:latin typeface="Arial" panose="020B0604020202020204" pitchFamily="34" charset="0"/>
              </a:rPr>
              <a:t>Plazo de solicitud</a:t>
            </a:r>
            <a:endParaRPr lang="es-ES" sz="1400" b="1" dirty="0"/>
          </a:p>
        </p:txBody>
      </p:sp>
      <p:sp>
        <p:nvSpPr>
          <p:cNvPr id="7" name="Pergamino vertical 6"/>
          <p:cNvSpPr/>
          <p:nvPr/>
        </p:nvSpPr>
        <p:spPr>
          <a:xfrm>
            <a:off x="225811" y="3533478"/>
            <a:ext cx="123891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Solicitud</a:t>
            </a:r>
          </a:p>
        </p:txBody>
      </p:sp>
      <p:sp>
        <p:nvSpPr>
          <p:cNvPr id="8" name="Flecha derecha 7"/>
          <p:cNvSpPr/>
          <p:nvPr/>
        </p:nvSpPr>
        <p:spPr>
          <a:xfrm>
            <a:off x="1522245" y="214700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5364088" y="2760822"/>
            <a:ext cx="3311594" cy="830997"/>
          </a:xfrm>
          <a:prstGeom prst="rect">
            <a:avLst/>
          </a:prstGeom>
        </p:spPr>
        <p:txBody>
          <a:bodyPr wrap="square">
            <a:spAutoFit/>
          </a:bodyPr>
          <a:lstStyle/>
          <a:p>
            <a:pPr lvl="0"/>
            <a:r>
              <a:rPr lang="es-ES" sz="1600" dirty="0">
                <a:solidFill>
                  <a:prstClr val="black"/>
                </a:solidFill>
              </a:rPr>
              <a:t>Antes del siguiente periodo de matriculación previsto en el</a:t>
            </a:r>
            <a:br>
              <a:rPr lang="es-ES" sz="1600" dirty="0">
                <a:solidFill>
                  <a:prstClr val="black"/>
                </a:solidFill>
              </a:rPr>
            </a:br>
            <a:r>
              <a:rPr lang="es-ES" sz="1600" dirty="0">
                <a:solidFill>
                  <a:prstClr val="black"/>
                </a:solidFill>
              </a:rPr>
              <a:t>calendario académico</a:t>
            </a:r>
          </a:p>
        </p:txBody>
      </p:sp>
      <p:sp>
        <p:nvSpPr>
          <p:cNvPr id="10" name="Flecha derecha 9"/>
          <p:cNvSpPr/>
          <p:nvPr/>
        </p:nvSpPr>
        <p:spPr>
          <a:xfrm>
            <a:off x="4470870" y="3882793"/>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Pergamino vertical 10"/>
          <p:cNvSpPr/>
          <p:nvPr/>
        </p:nvSpPr>
        <p:spPr>
          <a:xfrm>
            <a:off x="5220072" y="3628103"/>
            <a:ext cx="173263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Resolución</a:t>
            </a:r>
          </a:p>
        </p:txBody>
      </p:sp>
      <p:sp>
        <p:nvSpPr>
          <p:cNvPr id="12" name="Rectángulo 11"/>
          <p:cNvSpPr/>
          <p:nvPr/>
        </p:nvSpPr>
        <p:spPr>
          <a:xfrm>
            <a:off x="1294440" y="4591402"/>
            <a:ext cx="3428458" cy="584775"/>
          </a:xfrm>
          <a:prstGeom prst="rect">
            <a:avLst/>
          </a:prstGeom>
        </p:spPr>
        <p:txBody>
          <a:bodyPr wrap="square">
            <a:spAutoFit/>
          </a:bodyPr>
          <a:lstStyle/>
          <a:p>
            <a:pPr algn="ctr"/>
            <a:r>
              <a:rPr lang="es-ES" sz="1600" dirty="0"/>
              <a:t>Comprobación de la adecuación entre los resultados de aprendizaje</a:t>
            </a:r>
          </a:p>
        </p:txBody>
      </p:sp>
      <p:sp>
        <p:nvSpPr>
          <p:cNvPr id="14" name="Rectángulo 13"/>
          <p:cNvSpPr/>
          <p:nvPr/>
        </p:nvSpPr>
        <p:spPr>
          <a:xfrm>
            <a:off x="2332077" y="3621087"/>
            <a:ext cx="1728192"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black"/>
                </a:solidFill>
                <a:latin typeface="Arial" panose="020B0604020202020204" pitchFamily="34" charset="0"/>
              </a:rPr>
              <a:t>Comisión de Garantía de la Calidad</a:t>
            </a:r>
            <a:endParaRPr lang="es-ES" sz="1400" dirty="0"/>
          </a:p>
        </p:txBody>
      </p:sp>
      <p:sp>
        <p:nvSpPr>
          <p:cNvPr id="15" name="Rectángulo 14"/>
          <p:cNvSpPr/>
          <p:nvPr/>
        </p:nvSpPr>
        <p:spPr>
          <a:xfrm>
            <a:off x="2165930" y="2022660"/>
            <a:ext cx="6797409" cy="646331"/>
          </a:xfrm>
          <a:prstGeom prst="rect">
            <a:avLst/>
          </a:prstGeom>
        </p:spPr>
        <p:txBody>
          <a:bodyPr wrap="square">
            <a:spAutoFit/>
          </a:bodyPr>
          <a:lstStyle/>
          <a:p>
            <a:r>
              <a:rPr lang="es-ES" dirty="0"/>
              <a:t>Primera quincena del mes de septiembre y en la primera quincena del mes de enero</a:t>
            </a:r>
          </a:p>
        </p:txBody>
      </p:sp>
      <p:sp>
        <p:nvSpPr>
          <p:cNvPr id="16" name="Flecha derecha 15"/>
          <p:cNvSpPr/>
          <p:nvPr/>
        </p:nvSpPr>
        <p:spPr>
          <a:xfrm>
            <a:off x="1599494" y="378593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7" name="Imagen 16"/>
          <p:cNvPicPr>
            <a:picLocks noChangeAspect="1"/>
          </p:cNvPicPr>
          <p:nvPr/>
        </p:nvPicPr>
        <p:blipFill>
          <a:blip r:embed="rId2"/>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3782495713"/>
      </p:ext>
    </p:extLst>
  </p:cSld>
  <p:clrMapOvr>
    <a:masterClrMapping/>
  </p:clrMapOvr>
</p:sld>
</file>

<file path=ppt/theme/theme1.xml><?xml version="1.0" encoding="utf-8"?>
<a:theme xmlns:a="http://schemas.openxmlformats.org/drawingml/2006/main" name="CUD 15020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5579</TotalTime>
  <Words>2271</Words>
  <Application>Microsoft Office PowerPoint</Application>
  <PresentationFormat>Presentación en pantalla (4:3)</PresentationFormat>
  <Paragraphs>317</Paragraphs>
  <Slides>37</Slides>
  <Notes>6</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37</vt:i4>
      </vt:variant>
    </vt:vector>
  </HeadingPairs>
  <TitlesOfParts>
    <vt:vector size="47" baseType="lpstr">
      <vt:lpstr>Arial</vt:lpstr>
      <vt:lpstr>Calibri</vt:lpstr>
      <vt:lpstr>CIDFont+F2</vt:lpstr>
      <vt:lpstr>CIDFont+F3</vt:lpstr>
      <vt:lpstr>CIDFont+F8</vt:lpstr>
      <vt:lpstr>Courier New</vt:lpstr>
      <vt:lpstr>Times New Roman</vt:lpstr>
      <vt:lpstr>Wingdings</vt:lpstr>
      <vt:lpstr>ヒラギノ角ゴ Pro W3</vt:lpstr>
      <vt:lpstr>CUD 150203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Pablo Díaz Santos</dc:creator>
  <cp:lastModifiedBy>Ignacio García del Olmo</cp:lastModifiedBy>
  <cp:revision>220</cp:revision>
  <cp:lastPrinted>2026-08-17T11:14:52Z</cp:lastPrinted>
  <dcterms:created xsi:type="dcterms:W3CDTF">2015-02-04T15:33:10Z</dcterms:created>
  <dcterms:modified xsi:type="dcterms:W3CDTF">2026-09-06T17:55:42Z</dcterms:modified>
</cp:coreProperties>
</file>